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handoutMasterIdLst>
    <p:handoutMasterId r:id="rId32"/>
  </p:handoutMasterIdLst>
  <p:sldIdLst>
    <p:sldId id="259" r:id="rId2"/>
    <p:sldId id="260" r:id="rId3"/>
    <p:sldId id="302" r:id="rId4"/>
    <p:sldId id="293" r:id="rId5"/>
    <p:sldId id="297" r:id="rId6"/>
    <p:sldId id="298" r:id="rId7"/>
    <p:sldId id="299" r:id="rId8"/>
    <p:sldId id="300" r:id="rId9"/>
    <p:sldId id="266" r:id="rId10"/>
    <p:sldId id="258" r:id="rId11"/>
    <p:sldId id="267" r:id="rId12"/>
    <p:sldId id="268" r:id="rId13"/>
    <p:sldId id="308" r:id="rId14"/>
    <p:sldId id="288" r:id="rId15"/>
    <p:sldId id="265" r:id="rId16"/>
    <p:sldId id="307" r:id="rId17"/>
    <p:sldId id="271" r:id="rId18"/>
    <p:sldId id="272" r:id="rId19"/>
    <p:sldId id="289" r:id="rId20"/>
    <p:sldId id="309" r:id="rId21"/>
    <p:sldId id="290" r:id="rId22"/>
    <p:sldId id="275" r:id="rId23"/>
    <p:sldId id="278" r:id="rId24"/>
    <p:sldId id="306" r:id="rId25"/>
    <p:sldId id="303" r:id="rId26"/>
    <p:sldId id="304" r:id="rId27"/>
    <p:sldId id="284" r:id="rId28"/>
    <p:sldId id="256" r:id="rId29"/>
    <p:sldId id="292" r:id="rId30"/>
  </p:sldIdLst>
  <p:sldSz cx="9906000" cy="6858000" type="A4"/>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000"/>
    <a:srgbClr val="B6B893"/>
    <a:srgbClr val="C69F38"/>
    <a:srgbClr val="D3D6C1"/>
    <a:srgbClr val="E2E4D7"/>
    <a:srgbClr val="93996B"/>
    <a:srgbClr val="FBB040"/>
    <a:srgbClr val="52BC95"/>
    <a:srgbClr val="52BC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F061412-BE20-4FE2-B23D-88665B8BDB30}" v="15" dt="2018-09-27T20:45:15.29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71429" autoAdjust="0"/>
  </p:normalViewPr>
  <p:slideViewPr>
    <p:cSldViewPr snapToGrid="0">
      <p:cViewPr varScale="1">
        <p:scale>
          <a:sx n="89" d="100"/>
          <a:sy n="89" d="100"/>
        </p:scale>
        <p:origin x="2616" y="176"/>
      </p:cViewPr>
      <p:guideLst>
        <p:guide orient="horz" pos="2160"/>
        <p:guide pos="31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7BA08BA6-2D57-4BD0-AC39-AED0BC284300}" type="datetimeFigureOut">
              <a:rPr lang="en-US" smtClean="0"/>
              <a:t>12/29/20</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432FB1CA-C30C-4CCF-A1C5-D31A873AE8F1}" type="slidenum">
              <a:rPr lang="en-US" smtClean="0"/>
              <a:t>‹#›</a:t>
            </a:fld>
            <a:endParaRPr lang="en-US"/>
          </a:p>
        </p:txBody>
      </p:sp>
    </p:spTree>
    <p:extLst>
      <p:ext uri="{BB962C8B-B14F-4D97-AF65-F5344CB8AC3E}">
        <p14:creationId xmlns:p14="http://schemas.microsoft.com/office/powerpoint/2010/main" val="3965973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5D006B0F-A739-084B-9A35-9C6CA43C4999}" type="datetimeFigureOut">
              <a:rPr lang="en-US" smtClean="0"/>
              <a:t>12/29/20</a:t>
            </a:fld>
            <a:endParaRPr lang="en-US"/>
          </a:p>
        </p:txBody>
      </p:sp>
      <p:sp>
        <p:nvSpPr>
          <p:cNvPr id="4" name="Slide Image Placeholder 3"/>
          <p:cNvSpPr>
            <a:spLocks noGrp="1" noRot="1" noChangeAspect="1"/>
          </p:cNvSpPr>
          <p:nvPr>
            <p:ph type="sldImg" idx="2"/>
          </p:nvPr>
        </p:nvSpPr>
        <p:spPr>
          <a:xfrm>
            <a:off x="987425" y="696913"/>
            <a:ext cx="503555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0A7178E2-9255-A544-B602-B73358ACACCA}" type="slidenum">
              <a:rPr lang="en-US" smtClean="0"/>
              <a:t>‹#›</a:t>
            </a:fld>
            <a:endParaRPr lang="en-US"/>
          </a:p>
        </p:txBody>
      </p:sp>
    </p:spTree>
    <p:extLst>
      <p:ext uri="{BB962C8B-B14F-4D97-AF65-F5344CB8AC3E}">
        <p14:creationId xmlns:p14="http://schemas.microsoft.com/office/powerpoint/2010/main" val="20001756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a:t>Say: </a:t>
            </a:r>
            <a:r>
              <a:rPr lang="en-US"/>
              <a:t>Good </a:t>
            </a:r>
            <a:r>
              <a:rPr lang="en-US" u="sng"/>
              <a:t>morning or good afternoon</a:t>
            </a:r>
            <a:r>
              <a:rPr lang="en-US"/>
              <a:t>, welcome to our presentation on the important</a:t>
            </a:r>
            <a:r>
              <a:rPr lang="en-US" baseline="0"/>
              <a:t> role that you, as a parent play in your child’s school attendance.</a:t>
            </a:r>
            <a:endParaRPr lang="en-US"/>
          </a:p>
          <a:p>
            <a:pPr lvl="0"/>
            <a:endParaRPr lang="en-US"/>
          </a:p>
          <a:p>
            <a:r>
              <a:rPr lang="en-US"/>
              <a:t>My name is ___________________________. I am the Parent Leader assigned to this school. Today, I will be sharing some valuable information</a:t>
            </a:r>
            <a:r>
              <a:rPr lang="en-US" baseline="0"/>
              <a:t> about school attendance.</a:t>
            </a:r>
            <a:endParaRPr lang="en-US"/>
          </a:p>
          <a:p>
            <a:pPr lvl="0"/>
            <a:r>
              <a:rPr lang="en-US"/>
              <a:t>I want to thank you for coming and supporting your child and their school</a:t>
            </a:r>
            <a:r>
              <a:rPr lang="en-US" baseline="0"/>
              <a:t> success.</a:t>
            </a:r>
            <a:endParaRPr lang="en-US"/>
          </a:p>
          <a:p>
            <a:endParaRPr lang="en-US"/>
          </a:p>
        </p:txBody>
      </p:sp>
      <p:sp>
        <p:nvSpPr>
          <p:cNvPr id="4" name="Slide Number Placeholder 3"/>
          <p:cNvSpPr>
            <a:spLocks noGrp="1"/>
          </p:cNvSpPr>
          <p:nvPr>
            <p:ph type="sldNum" sz="quarter" idx="10"/>
          </p:nvPr>
        </p:nvSpPr>
        <p:spPr/>
        <p:txBody>
          <a:bodyPr/>
          <a:lstStyle/>
          <a:p>
            <a:fld id="{0A7178E2-9255-A544-B602-B73358ACACCA}" type="slidenum">
              <a:rPr lang="en-US" smtClean="0"/>
              <a:t>1</a:t>
            </a:fld>
            <a:endParaRPr lang="en-US"/>
          </a:p>
        </p:txBody>
      </p:sp>
    </p:spTree>
    <p:extLst>
      <p:ext uri="{BB962C8B-B14F-4D97-AF65-F5344CB8AC3E}">
        <p14:creationId xmlns:p14="http://schemas.microsoft.com/office/powerpoint/2010/main" val="3385767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7178E2-9255-A544-B602-B73358ACACCA}" type="slidenum">
              <a:rPr lang="en-US" smtClean="0"/>
              <a:t>10</a:t>
            </a:fld>
            <a:endParaRPr lang="en-US"/>
          </a:p>
        </p:txBody>
      </p:sp>
    </p:spTree>
    <p:extLst>
      <p:ext uri="{BB962C8B-B14F-4D97-AF65-F5344CB8AC3E}">
        <p14:creationId xmlns:p14="http://schemas.microsoft.com/office/powerpoint/2010/main" val="2612610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baseline="0"/>
              <a:t>Say: </a:t>
            </a:r>
            <a:r>
              <a:rPr lang="en-US" baseline="0"/>
              <a:t>The law in California says all children between the ages of 6 and </a:t>
            </a:r>
            <a:r>
              <a:rPr lang="en-US"/>
              <a:t>18 must attend school .  </a:t>
            </a:r>
            <a:r>
              <a:rPr lang="en-US" baseline="0"/>
              <a:t>It is our responsibility as parents and guardians to make sure that our children do not miss school unless they have a valid excuse.</a:t>
            </a:r>
            <a:endParaRPr lang="en-US"/>
          </a:p>
          <a:p>
            <a:endParaRPr lang="en-US" baseline="0"/>
          </a:p>
          <a:p>
            <a:r>
              <a:rPr lang="en-US" b="0" baseline="0"/>
              <a:t>For additional information, </a:t>
            </a:r>
            <a:r>
              <a:rPr lang="en-US" baseline="0"/>
              <a:t>refer to the School Attendance Brochure in your packet (in English and Spanish).  You can also find important information about attendance related laws in California in the LAUSD Parent-Student Handbook.</a:t>
            </a:r>
          </a:p>
        </p:txBody>
      </p:sp>
      <p:sp>
        <p:nvSpPr>
          <p:cNvPr id="4" name="Slide Number Placeholder 3"/>
          <p:cNvSpPr>
            <a:spLocks noGrp="1"/>
          </p:cNvSpPr>
          <p:nvPr>
            <p:ph type="sldNum" sz="quarter" idx="10"/>
          </p:nvPr>
        </p:nvSpPr>
        <p:spPr/>
        <p:txBody>
          <a:bodyPr/>
          <a:lstStyle/>
          <a:p>
            <a:fld id="{0A7178E2-9255-A544-B602-B73358ACACCA}" type="slidenum">
              <a:rPr lang="en-US" smtClean="0"/>
              <a:t>11</a:t>
            </a:fld>
            <a:endParaRPr lang="en-US"/>
          </a:p>
        </p:txBody>
      </p:sp>
    </p:spTree>
    <p:extLst>
      <p:ext uri="{BB962C8B-B14F-4D97-AF65-F5344CB8AC3E}">
        <p14:creationId xmlns:p14="http://schemas.microsoft.com/office/powerpoint/2010/main" val="41579314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Say: </a:t>
            </a:r>
            <a:r>
              <a:rPr lang="en-US" b="0" baseline="0"/>
              <a:t>This means that parents, not the school are responsible for bringing their child to schools.</a:t>
            </a:r>
            <a:r>
              <a:rPr lang="en-US" baseline="0"/>
              <a:t>. </a:t>
            </a:r>
            <a:endParaRPr lang="en-US"/>
          </a:p>
        </p:txBody>
      </p:sp>
      <p:sp>
        <p:nvSpPr>
          <p:cNvPr id="4" name="Slide Number Placeholder 3"/>
          <p:cNvSpPr>
            <a:spLocks noGrp="1"/>
          </p:cNvSpPr>
          <p:nvPr>
            <p:ph type="sldNum" sz="quarter" idx="10"/>
          </p:nvPr>
        </p:nvSpPr>
        <p:spPr/>
        <p:txBody>
          <a:bodyPr/>
          <a:lstStyle/>
          <a:p>
            <a:fld id="{0A7178E2-9255-A544-B602-B73358ACACCA}" type="slidenum">
              <a:rPr lang="en-US" smtClean="0"/>
              <a:t>12</a:t>
            </a:fld>
            <a:endParaRPr lang="en-US"/>
          </a:p>
        </p:txBody>
      </p:sp>
    </p:spTree>
    <p:extLst>
      <p:ext uri="{BB962C8B-B14F-4D97-AF65-F5344CB8AC3E}">
        <p14:creationId xmlns:p14="http://schemas.microsoft.com/office/powerpoint/2010/main" val="904568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Say:</a:t>
            </a:r>
            <a:r>
              <a:rPr lang="en-US" b="1" baseline="0"/>
              <a:t> </a:t>
            </a:r>
            <a:r>
              <a:rPr lang="en-US" b="0" baseline="0"/>
              <a:t>How many of you have seen this poster/image before? Do you know what it means? </a:t>
            </a:r>
          </a:p>
          <a:p>
            <a:endParaRPr lang="en-US" b="0" baseline="0"/>
          </a:p>
          <a:p>
            <a:r>
              <a:rPr lang="en-US" b="1" baseline="0"/>
              <a:t>Say: </a:t>
            </a:r>
            <a:r>
              <a:rPr lang="en-US" b="0" baseline="0"/>
              <a:t>This poster was created to promote our District’s attendance campaign in order to help bring awareness of the importance of attendance to all our students, parents and staff. </a:t>
            </a:r>
            <a:r>
              <a:rPr lang="en-US">
                <a:latin typeface="Times New Roman" pitchFamily="18" charset="0"/>
              </a:rPr>
              <a:t>The slogan, “I Rise. I Attend. I Matter.” signifies our hope to empower each student to rise, attend every day, and create a life of meaning and purpose.</a:t>
            </a:r>
          </a:p>
          <a:p>
            <a:endParaRPr lang="en-US">
              <a:latin typeface="Times New Roman" pitchFamily="18" charset="0"/>
            </a:endParaRPr>
          </a:p>
          <a:p>
            <a:pPr eaLnBrk="1" hangingPunct="1">
              <a:spcBef>
                <a:spcPct val="0"/>
              </a:spcBef>
            </a:pPr>
            <a:r>
              <a:rPr lang="en-US" altLang="en-US" b="1" i="1" baseline="0"/>
              <a:t>Facilitator:</a:t>
            </a:r>
            <a:r>
              <a:rPr lang="en-US" altLang="en-US" i="1" baseline="0"/>
              <a:t>  </a:t>
            </a:r>
            <a:r>
              <a:rPr lang="en-US" altLang="en-US" i="0" baseline="0"/>
              <a:t>Have parents t</a:t>
            </a:r>
            <a:r>
              <a:rPr lang="en-US" altLang="en-US" baseline="0"/>
              <a:t>alk to an elbow partner and come up with some reasons why attendance is important.</a:t>
            </a:r>
          </a:p>
          <a:p>
            <a:pPr eaLnBrk="1" hangingPunct="1">
              <a:spcBef>
                <a:spcPct val="0"/>
              </a:spcBef>
            </a:pPr>
            <a:endParaRPr lang="en-US" altLang="en-US" baseline="0"/>
          </a:p>
          <a:p>
            <a:pPr eaLnBrk="1" hangingPunct="1">
              <a:spcBef>
                <a:spcPct val="0"/>
              </a:spcBef>
            </a:pPr>
            <a:r>
              <a:rPr lang="en-US" altLang="en-US" b="1" baseline="0"/>
              <a:t>Say: </a:t>
            </a:r>
            <a:r>
              <a:rPr lang="en-US" altLang="en-US" b="0" baseline="0"/>
              <a:t>Please </a:t>
            </a:r>
            <a:r>
              <a:rPr lang="en-US" altLang="en-US" i="0" baseline="0"/>
              <a:t>t</a:t>
            </a:r>
            <a:r>
              <a:rPr lang="en-US" altLang="en-US" baseline="0"/>
              <a:t>alk to an elbow partner for 2 minutes and come up with some reasons why attendance is important.</a:t>
            </a:r>
          </a:p>
          <a:p>
            <a:pPr eaLnBrk="1" hangingPunct="1">
              <a:spcBef>
                <a:spcPct val="0"/>
              </a:spcBef>
            </a:pPr>
            <a:r>
              <a:rPr lang="en-US" altLang="en-US" i="1" baseline="0"/>
              <a:t>(Allow time for parents to talk at their table.  Then ask for volunteers to share some of their answers.  Write the answers on a large piece of paper or a whiteboard or blackboard)</a:t>
            </a:r>
          </a:p>
          <a:p>
            <a:pPr eaLnBrk="1" hangingPunct="1">
              <a:spcBef>
                <a:spcPct val="0"/>
              </a:spcBef>
            </a:pPr>
            <a:endParaRPr lang="en-US" altLang="en-US" i="1" baseline="0"/>
          </a:p>
          <a:p>
            <a:pPr eaLnBrk="1" hangingPunct="1">
              <a:spcBef>
                <a:spcPct val="0"/>
              </a:spcBef>
            </a:pPr>
            <a:r>
              <a:rPr lang="en-US" altLang="en-US" b="1" i="1" baseline="0"/>
              <a:t>Facilitator:</a:t>
            </a:r>
            <a:r>
              <a:rPr lang="en-US" altLang="en-US" i="1" baseline="0"/>
              <a:t> Please chart answers given by parents (on blackboard*, whiteboard*, charting paper) and leave answers visible to discuss later. *If using a blackboard or white board please leave space for answers in coming slides*</a:t>
            </a:r>
          </a:p>
          <a:p>
            <a:endParaRPr lang="en-US"/>
          </a:p>
        </p:txBody>
      </p:sp>
      <p:sp>
        <p:nvSpPr>
          <p:cNvPr id="4" name="Slide Number Placeholder 3"/>
          <p:cNvSpPr>
            <a:spLocks noGrp="1"/>
          </p:cNvSpPr>
          <p:nvPr>
            <p:ph type="sldNum" sz="quarter" idx="10"/>
          </p:nvPr>
        </p:nvSpPr>
        <p:spPr/>
        <p:txBody>
          <a:bodyPr/>
          <a:lstStyle/>
          <a:p>
            <a:fld id="{0A7178E2-9255-A544-B602-B73358ACACCA}" type="slidenum">
              <a:rPr lang="en-US" smtClean="0"/>
              <a:t>13</a:t>
            </a:fld>
            <a:endParaRPr lang="en-US"/>
          </a:p>
        </p:txBody>
      </p:sp>
    </p:spTree>
    <p:extLst>
      <p:ext uri="{BB962C8B-B14F-4D97-AF65-F5344CB8AC3E}">
        <p14:creationId xmlns:p14="http://schemas.microsoft.com/office/powerpoint/2010/main" val="279220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Say:</a:t>
            </a:r>
            <a:r>
              <a:rPr lang="en-US" b="1" baseline="0"/>
              <a:t> </a:t>
            </a:r>
            <a:r>
              <a:rPr lang="en-US" b="0" baseline="0"/>
              <a:t>Attendance strongly affects academic success in school, because if the student is not in class they cannot learn and fall behind. </a:t>
            </a:r>
          </a:p>
          <a:p>
            <a:endParaRPr lang="en-US" b="0" baseline="0"/>
          </a:p>
          <a:p>
            <a:r>
              <a:rPr lang="en-US" b="1" baseline="0"/>
              <a:t>Facilitator: </a:t>
            </a:r>
            <a:r>
              <a:rPr lang="en-US" b="0" i="1" baseline="0"/>
              <a:t>Please ask for volunteers to read the bullet points </a:t>
            </a:r>
            <a:r>
              <a:rPr lang="en-US" b="0" baseline="0"/>
              <a:t> </a:t>
            </a:r>
          </a:p>
          <a:p>
            <a:endParaRPr lang="en-US"/>
          </a:p>
        </p:txBody>
      </p:sp>
      <p:sp>
        <p:nvSpPr>
          <p:cNvPr id="4" name="Slide Number Placeholder 3"/>
          <p:cNvSpPr>
            <a:spLocks noGrp="1"/>
          </p:cNvSpPr>
          <p:nvPr>
            <p:ph type="sldNum" sz="quarter" idx="10"/>
          </p:nvPr>
        </p:nvSpPr>
        <p:spPr/>
        <p:txBody>
          <a:bodyPr/>
          <a:lstStyle/>
          <a:p>
            <a:fld id="{0A7178E2-9255-A544-B602-B73358ACACCA}" type="slidenum">
              <a:rPr lang="en-US" smtClean="0"/>
              <a:t>14</a:t>
            </a:fld>
            <a:endParaRPr lang="en-US"/>
          </a:p>
        </p:txBody>
      </p:sp>
    </p:spTree>
    <p:extLst>
      <p:ext uri="{BB962C8B-B14F-4D97-AF65-F5344CB8AC3E}">
        <p14:creationId xmlns:p14="http://schemas.microsoft.com/office/powerpoint/2010/main" val="41501231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b="1"/>
              <a:t>Say: </a:t>
            </a:r>
            <a:r>
              <a:rPr lang="en-US" altLang="en-US"/>
              <a:t>A</a:t>
            </a:r>
            <a:r>
              <a:rPr lang="en-US" altLang="en-US" b="0" baseline="0"/>
              <a:t>bsence refers to all absences, whether they are excused or unexcused. Lost instruction due to chronic absence can lead to social and economic consequences well into adulthood.  These consequences can occur even if the student had a valid reason to be absent. </a:t>
            </a:r>
          </a:p>
          <a:p>
            <a:pPr eaLnBrk="1" hangingPunct="1">
              <a:spcBef>
                <a:spcPct val="0"/>
              </a:spcBef>
            </a:pPr>
            <a:endParaRPr lang="en-US" altLang="en-US" b="0" u="sng" baseline="0">
              <a:solidFill>
                <a:srgbClr val="FF0000"/>
              </a:solidFill>
            </a:endParaRPr>
          </a:p>
          <a:p>
            <a:pPr eaLnBrk="1" hangingPunct="1">
              <a:spcBef>
                <a:spcPct val="0"/>
              </a:spcBef>
            </a:pPr>
            <a:r>
              <a:rPr lang="en-US" altLang="en-US" b="1" u="none">
                <a:solidFill>
                  <a:srgbClr val="FF0000"/>
                </a:solidFill>
              </a:rPr>
              <a:t>Ask: </a:t>
            </a:r>
            <a:r>
              <a:rPr lang="en-US" altLang="en-US" b="0" u="none">
                <a:solidFill>
                  <a:srgbClr val="FF0000"/>
                </a:solidFill>
              </a:rPr>
              <a:t>What</a:t>
            </a:r>
            <a:r>
              <a:rPr lang="en-US" altLang="en-US" b="0" u="none" baseline="0">
                <a:solidFill>
                  <a:srgbClr val="FF0000"/>
                </a:solidFill>
              </a:rPr>
              <a:t> are some </a:t>
            </a:r>
            <a:r>
              <a:rPr lang="en-US" altLang="en-US" b="0" u="none">
                <a:solidFill>
                  <a:srgbClr val="FF0000"/>
                </a:solidFill>
              </a:rPr>
              <a:t>give examples of social and economic consequences? </a:t>
            </a:r>
          </a:p>
          <a:p>
            <a:pPr eaLnBrk="1" hangingPunct="1">
              <a:spcBef>
                <a:spcPct val="0"/>
              </a:spcBef>
            </a:pPr>
            <a:endParaRPr lang="en-US" altLang="en-US" u="sng">
              <a:solidFill>
                <a:srgbClr val="FF0000"/>
              </a:solidFill>
            </a:endParaRPr>
          </a:p>
          <a:p>
            <a:pPr eaLnBrk="1" hangingPunct="1">
              <a:spcBef>
                <a:spcPct val="0"/>
              </a:spcBef>
            </a:pPr>
            <a:r>
              <a:rPr lang="en-US" altLang="en-US" b="1">
                <a:solidFill>
                  <a:srgbClr val="FF0000"/>
                </a:solidFill>
              </a:rPr>
              <a:t>Say</a:t>
            </a:r>
            <a:r>
              <a:rPr lang="en-US" altLang="en-US">
                <a:solidFill>
                  <a:srgbClr val="FF0000"/>
                </a:solidFill>
              </a:rPr>
              <a:t>: When your child is absent for any reason, they miss valuable instruction.  When a child misses one day of school, it can take 3</a:t>
            </a:r>
            <a:r>
              <a:rPr lang="en-US" altLang="en-US" baseline="0">
                <a:solidFill>
                  <a:srgbClr val="FF0000"/>
                </a:solidFill>
              </a:rPr>
              <a:t> </a:t>
            </a:r>
            <a:r>
              <a:rPr lang="en-US" altLang="en-US">
                <a:solidFill>
                  <a:srgbClr val="FF0000"/>
                </a:solidFill>
              </a:rPr>
              <a:t>days to catch up.  </a:t>
            </a:r>
          </a:p>
          <a:p>
            <a:pPr eaLnBrk="1" hangingPunct="1">
              <a:spcBef>
                <a:spcPct val="0"/>
              </a:spcBef>
            </a:pPr>
            <a:endParaRPr lang="en-US" altLang="en-US" b="0">
              <a:solidFill>
                <a:srgbClr val="FF0000"/>
              </a:solidFill>
            </a:endParaRPr>
          </a:p>
          <a:p>
            <a:pPr eaLnBrk="1" hangingPunct="1">
              <a:spcBef>
                <a:spcPct val="0"/>
              </a:spcBef>
            </a:pPr>
            <a:r>
              <a:rPr lang="en-US" altLang="en-US" b="1">
                <a:solidFill>
                  <a:srgbClr val="FF0000"/>
                </a:solidFill>
              </a:rPr>
              <a:t>Ask</a:t>
            </a:r>
            <a:r>
              <a:rPr lang="en-US" altLang="en-US">
                <a:solidFill>
                  <a:srgbClr val="FF0000"/>
                </a:solidFill>
              </a:rPr>
              <a:t>: How many days will it take your child to catch up in school if they miss 3 days? </a:t>
            </a:r>
            <a:endParaRPr lang="en-US" altLang="en-US" b="0"/>
          </a:p>
          <a:p>
            <a:endParaRPr lang="en-US"/>
          </a:p>
        </p:txBody>
      </p:sp>
      <p:sp>
        <p:nvSpPr>
          <p:cNvPr id="4" name="Slide Number Placeholder 3"/>
          <p:cNvSpPr>
            <a:spLocks noGrp="1"/>
          </p:cNvSpPr>
          <p:nvPr>
            <p:ph type="sldNum" sz="quarter" idx="10"/>
          </p:nvPr>
        </p:nvSpPr>
        <p:spPr/>
        <p:txBody>
          <a:bodyPr/>
          <a:lstStyle/>
          <a:p>
            <a:fld id="{0A7178E2-9255-A544-B602-B73358ACACCA}" type="slidenum">
              <a:rPr lang="en-US" smtClean="0"/>
              <a:t>15</a:t>
            </a:fld>
            <a:endParaRPr lang="en-US"/>
          </a:p>
        </p:txBody>
      </p:sp>
    </p:spTree>
    <p:extLst>
      <p:ext uri="{BB962C8B-B14F-4D97-AF65-F5344CB8AC3E}">
        <p14:creationId xmlns:p14="http://schemas.microsoft.com/office/powerpoint/2010/main" val="30501197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b="1"/>
              <a:t>Say:</a:t>
            </a:r>
            <a:r>
              <a:rPr lang="en-US" altLang="en-US" b="1" baseline="0"/>
              <a:t> </a:t>
            </a:r>
            <a:r>
              <a:rPr lang="en-US" altLang="en-US"/>
              <a:t>What</a:t>
            </a:r>
            <a:r>
              <a:rPr lang="en-US" altLang="en-US" baseline="0"/>
              <a:t> are common reasons that students miss school?  </a:t>
            </a:r>
          </a:p>
          <a:p>
            <a:pPr eaLnBrk="1" hangingPunct="1">
              <a:spcBef>
                <a:spcPct val="0"/>
              </a:spcBef>
            </a:pPr>
            <a:endParaRPr lang="en-US" altLang="en-US" baseline="0"/>
          </a:p>
          <a:p>
            <a:pPr eaLnBrk="1" hangingPunct="1">
              <a:spcBef>
                <a:spcPct val="0"/>
              </a:spcBef>
            </a:pPr>
            <a:r>
              <a:rPr lang="en-US" altLang="en-US" b="1" i="1" baseline="0"/>
              <a:t>Facilitator:</a:t>
            </a:r>
            <a:r>
              <a:rPr lang="en-US" altLang="en-US" i="1" baseline="0"/>
              <a:t>  </a:t>
            </a:r>
            <a:r>
              <a:rPr lang="en-US" altLang="en-US" i="0" baseline="0"/>
              <a:t>Have parents t</a:t>
            </a:r>
            <a:r>
              <a:rPr lang="en-US" altLang="en-US" baseline="0"/>
              <a:t>alk to an elbow partner and come up with some reasons why students are absent.</a:t>
            </a:r>
          </a:p>
          <a:p>
            <a:pPr eaLnBrk="1" hangingPunct="1">
              <a:spcBef>
                <a:spcPct val="0"/>
              </a:spcBef>
            </a:pPr>
            <a:endParaRPr lang="en-US" altLang="en-US" baseline="0"/>
          </a:p>
          <a:p>
            <a:pPr eaLnBrk="1" hangingPunct="1">
              <a:spcBef>
                <a:spcPct val="0"/>
              </a:spcBef>
            </a:pPr>
            <a:r>
              <a:rPr lang="en-US" altLang="en-US" b="1" baseline="0"/>
              <a:t>Say: </a:t>
            </a:r>
            <a:r>
              <a:rPr lang="en-US" altLang="en-US" b="0" baseline="0"/>
              <a:t>Please </a:t>
            </a:r>
            <a:r>
              <a:rPr lang="en-US" altLang="en-US" i="0" baseline="0"/>
              <a:t>t</a:t>
            </a:r>
            <a:r>
              <a:rPr lang="en-US" altLang="en-US" baseline="0"/>
              <a:t>alk to an elbow partner for 2 minutes and come up with some reasons you have heard as to why students are absent.</a:t>
            </a:r>
          </a:p>
          <a:p>
            <a:pPr eaLnBrk="1" hangingPunct="1">
              <a:spcBef>
                <a:spcPct val="0"/>
              </a:spcBef>
            </a:pPr>
            <a:r>
              <a:rPr lang="en-US" altLang="en-US" i="1" baseline="0"/>
              <a:t>(Allow time for parents to talk at their table.  Then ask for volunteers to share some of their answers.  Write the answers on a large piece of paper or a whiteboard or blackboard)</a:t>
            </a:r>
          </a:p>
          <a:p>
            <a:pPr eaLnBrk="1" hangingPunct="1">
              <a:spcBef>
                <a:spcPct val="0"/>
              </a:spcBef>
            </a:pPr>
            <a:endParaRPr lang="en-US" altLang="en-US" i="1" baseline="0"/>
          </a:p>
          <a:p>
            <a:pPr eaLnBrk="1" hangingPunct="1">
              <a:spcBef>
                <a:spcPct val="0"/>
              </a:spcBef>
            </a:pPr>
            <a:r>
              <a:rPr lang="en-US" altLang="en-US" b="1" i="1" baseline="0"/>
              <a:t>Facilitator:</a:t>
            </a:r>
            <a:r>
              <a:rPr lang="en-US" altLang="en-US" i="1" baseline="0"/>
              <a:t> Please chart answers given by parents (on blackboard*, whiteboard*, charting paper) and leave answers visible to discuss later. *If using a blackboard or white board please leave space for answers in coming slides*</a:t>
            </a:r>
          </a:p>
          <a:p>
            <a:endParaRPr lang="en-US"/>
          </a:p>
        </p:txBody>
      </p:sp>
      <p:sp>
        <p:nvSpPr>
          <p:cNvPr id="4" name="Slide Number Placeholder 3"/>
          <p:cNvSpPr>
            <a:spLocks noGrp="1"/>
          </p:cNvSpPr>
          <p:nvPr>
            <p:ph type="sldNum" sz="quarter" idx="10"/>
          </p:nvPr>
        </p:nvSpPr>
        <p:spPr/>
        <p:txBody>
          <a:bodyPr/>
          <a:lstStyle/>
          <a:p>
            <a:fld id="{0A7178E2-9255-A544-B602-B73358ACACCA}" type="slidenum">
              <a:rPr lang="en-US" smtClean="0"/>
              <a:t>17</a:t>
            </a:fld>
            <a:endParaRPr lang="en-US"/>
          </a:p>
        </p:txBody>
      </p:sp>
    </p:spTree>
    <p:extLst>
      <p:ext uri="{BB962C8B-B14F-4D97-AF65-F5344CB8AC3E}">
        <p14:creationId xmlns:p14="http://schemas.microsoft.com/office/powerpoint/2010/main" val="38829944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Say:</a:t>
            </a:r>
            <a:r>
              <a:rPr lang="en-US" b="0"/>
              <a:t> Parents’ involvement</a:t>
            </a:r>
            <a:r>
              <a:rPr lang="en-US" b="0" baseline="0"/>
              <a:t> in their child’s education is very important and you as parents hold different roles.</a:t>
            </a:r>
          </a:p>
        </p:txBody>
      </p:sp>
      <p:sp>
        <p:nvSpPr>
          <p:cNvPr id="4" name="Slide Number Placeholder 3"/>
          <p:cNvSpPr>
            <a:spLocks noGrp="1"/>
          </p:cNvSpPr>
          <p:nvPr>
            <p:ph type="sldNum" sz="quarter" idx="10"/>
          </p:nvPr>
        </p:nvSpPr>
        <p:spPr/>
        <p:txBody>
          <a:bodyPr/>
          <a:lstStyle/>
          <a:p>
            <a:fld id="{0A7178E2-9255-A544-B602-B73358ACACCA}" type="slidenum">
              <a:rPr lang="en-US" smtClean="0"/>
              <a:t>18</a:t>
            </a:fld>
            <a:endParaRPr lang="en-US"/>
          </a:p>
        </p:txBody>
      </p:sp>
    </p:spTree>
    <p:extLst>
      <p:ext uri="{BB962C8B-B14F-4D97-AF65-F5344CB8AC3E}">
        <p14:creationId xmlns:p14="http://schemas.microsoft.com/office/powerpoint/2010/main" val="12059889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altLang="en-US" b="1" baseline="0"/>
              <a:t>Facilitator:</a:t>
            </a:r>
            <a:r>
              <a:rPr lang="en-US" altLang="en-US" b="0" baseline="0"/>
              <a:t>  </a:t>
            </a:r>
            <a:r>
              <a:rPr lang="en-US" altLang="en-US" b="0" i="1" baseline="0"/>
              <a:t>Read bullet points and stress the importance of informing the school when the change phone numbers and or move residence.  </a:t>
            </a:r>
            <a:endParaRPr lang="en-US" altLang="en-US" b="0" i="1"/>
          </a:p>
          <a:p>
            <a:endParaRPr lang="en-US"/>
          </a:p>
        </p:txBody>
      </p:sp>
      <p:sp>
        <p:nvSpPr>
          <p:cNvPr id="4" name="Slide Number Placeholder 3"/>
          <p:cNvSpPr>
            <a:spLocks noGrp="1"/>
          </p:cNvSpPr>
          <p:nvPr>
            <p:ph type="sldNum" sz="quarter" idx="10"/>
          </p:nvPr>
        </p:nvSpPr>
        <p:spPr/>
        <p:txBody>
          <a:bodyPr/>
          <a:lstStyle/>
          <a:p>
            <a:fld id="{0A7178E2-9255-A544-B602-B73358ACACCA}" type="slidenum">
              <a:rPr lang="en-US" smtClean="0"/>
              <a:t>22</a:t>
            </a:fld>
            <a:endParaRPr lang="en-US"/>
          </a:p>
        </p:txBody>
      </p:sp>
    </p:spTree>
    <p:extLst>
      <p:ext uri="{BB962C8B-B14F-4D97-AF65-F5344CB8AC3E}">
        <p14:creationId xmlns:p14="http://schemas.microsoft.com/office/powerpoint/2010/main" val="29242133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8083" fontAlgn="base">
              <a:spcBef>
                <a:spcPct val="0"/>
              </a:spcBef>
              <a:spcAft>
                <a:spcPct val="0"/>
              </a:spcAft>
              <a:defRPr/>
            </a:pPr>
            <a:r>
              <a:rPr lang="en-US" altLang="en-US" b="1">
                <a:latin typeface="Times New Roman" panose="02020603050405020304" pitchFamily="18" charset="0"/>
                <a:cs typeface="Times New Roman" panose="02020603050405020304" pitchFamily="18" charset="0"/>
              </a:rPr>
              <a:t>Facilitator:  </a:t>
            </a:r>
            <a:r>
              <a:rPr lang="en-US" altLang="en-US" i="1">
                <a:latin typeface="Times New Roman" panose="02020603050405020304" pitchFamily="18" charset="0"/>
                <a:cs typeface="Times New Roman" panose="02020603050405020304" pitchFamily="18" charset="0"/>
              </a:rPr>
              <a:t>Read bullet points</a:t>
            </a:r>
          </a:p>
          <a:p>
            <a:pPr defTabSz="938083" fontAlgn="base">
              <a:spcBef>
                <a:spcPct val="0"/>
              </a:spcBef>
              <a:spcAft>
                <a:spcPct val="0"/>
              </a:spcAft>
              <a:defRPr/>
            </a:pPr>
            <a:endParaRPr lang="en-US" altLang="en-US">
              <a:latin typeface="Times New Roman" panose="02020603050405020304" pitchFamily="18" charset="0"/>
              <a:cs typeface="Times New Roman" panose="02020603050405020304" pitchFamily="18" charset="0"/>
            </a:endParaRPr>
          </a:p>
          <a:p>
            <a:pPr defTabSz="938083" fontAlgn="base">
              <a:spcBef>
                <a:spcPct val="0"/>
              </a:spcBef>
              <a:spcAft>
                <a:spcPct val="0"/>
              </a:spcAft>
              <a:defRPr/>
            </a:pPr>
            <a:r>
              <a:rPr lang="en-US" altLang="en-US" i="1" u="sng">
                <a:latin typeface="Times New Roman" panose="02020603050405020304" pitchFamily="18" charset="0"/>
                <a:cs typeface="Times New Roman" panose="02020603050405020304" pitchFamily="18" charset="0"/>
              </a:rPr>
              <a:t>After the second bullet point  </a:t>
            </a:r>
            <a:r>
              <a:rPr lang="en-US" altLang="en-US" b="1">
                <a:latin typeface="Times New Roman" panose="02020603050405020304" pitchFamily="18" charset="0"/>
                <a:cs typeface="Times New Roman" panose="02020603050405020304" pitchFamily="18" charset="0"/>
              </a:rPr>
              <a:t>Facilitator:  </a:t>
            </a:r>
            <a:r>
              <a:rPr lang="en-US">
                <a:latin typeface="Times New Roman" panose="02020603050405020304" pitchFamily="18" charset="0"/>
                <a:ea typeface="Tahoma" panose="020B0604030504040204" pitchFamily="34" charset="0"/>
                <a:cs typeface="Times New Roman" panose="02020603050405020304" pitchFamily="18" charset="0"/>
              </a:rPr>
              <a:t>If the child’s appointment must be during school hours, please have your child attend school prior to the appointment and return to school after the appointment to complete the school day if at all possible.</a:t>
            </a:r>
          </a:p>
        </p:txBody>
      </p:sp>
      <p:sp>
        <p:nvSpPr>
          <p:cNvPr id="4" name="Slide Number Placeholder 3"/>
          <p:cNvSpPr>
            <a:spLocks noGrp="1"/>
          </p:cNvSpPr>
          <p:nvPr>
            <p:ph type="sldNum" sz="quarter" idx="10"/>
          </p:nvPr>
        </p:nvSpPr>
        <p:spPr/>
        <p:txBody>
          <a:bodyPr/>
          <a:lstStyle/>
          <a:p>
            <a:fld id="{0A7178E2-9255-A544-B602-B73358ACACCA}" type="slidenum">
              <a:rPr lang="en-US" smtClean="0"/>
              <a:t>23</a:t>
            </a:fld>
            <a:endParaRPr lang="en-US"/>
          </a:p>
        </p:txBody>
      </p:sp>
    </p:spTree>
    <p:extLst>
      <p:ext uri="{BB962C8B-B14F-4D97-AF65-F5344CB8AC3E}">
        <p14:creationId xmlns:p14="http://schemas.microsoft.com/office/powerpoint/2010/main" val="24895736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Explain</a:t>
            </a:r>
            <a:r>
              <a:rPr lang="en-US" b="1" baseline="0"/>
              <a:t> objectives:</a:t>
            </a:r>
          </a:p>
          <a:p>
            <a:r>
              <a:rPr lang="en-US" b="0"/>
              <a:t>Today’s presentation will provide you with </a:t>
            </a:r>
            <a:r>
              <a:rPr lang="en-US" b="0" baseline="0"/>
              <a:t>knowledge and information to help ensure your child attends school every day and on-time.</a:t>
            </a:r>
            <a:endParaRPr lang="en-US">
              <a:latin typeface="Calibri" panose="020F0502020204030204" pitchFamily="34" charset="0"/>
              <a:ea typeface="Tahoma" panose="020B0604030504040204" pitchFamily="34" charset="0"/>
              <a:cs typeface="Tahoma" panose="020B0604030504040204" pitchFamily="34" charset="0"/>
            </a:endParaRPr>
          </a:p>
          <a:p>
            <a:r>
              <a:rPr lang="en-US">
                <a:latin typeface="Calibri" panose="020F0502020204030204" pitchFamily="34" charset="0"/>
                <a:ea typeface="Tahoma" panose="020B0604030504040204" pitchFamily="34" charset="0"/>
                <a:cs typeface="Tahoma" panose="020B0604030504040204" pitchFamily="34" charset="0"/>
              </a:rPr>
              <a:t>The reason we stress attendance so much is that the Los Angeles Unified School District (LAUSD) knows that student attendance and student achievement are closely intertwined.  Students who develop patterns of good attendance are much more likely to be successful both academically and socially.  </a:t>
            </a:r>
          </a:p>
        </p:txBody>
      </p:sp>
      <p:sp>
        <p:nvSpPr>
          <p:cNvPr id="4" name="Slide Number Placeholder 3"/>
          <p:cNvSpPr>
            <a:spLocks noGrp="1"/>
          </p:cNvSpPr>
          <p:nvPr>
            <p:ph type="sldNum" sz="quarter" idx="10"/>
          </p:nvPr>
        </p:nvSpPr>
        <p:spPr/>
        <p:txBody>
          <a:bodyPr/>
          <a:lstStyle/>
          <a:p>
            <a:fld id="{0A7178E2-9255-A544-B602-B73358ACACCA}" type="slidenum">
              <a:rPr lang="en-US" smtClean="0"/>
              <a:t>2</a:t>
            </a:fld>
            <a:endParaRPr lang="en-US"/>
          </a:p>
        </p:txBody>
      </p:sp>
    </p:spTree>
    <p:extLst>
      <p:ext uri="{BB962C8B-B14F-4D97-AF65-F5344CB8AC3E}">
        <p14:creationId xmlns:p14="http://schemas.microsoft.com/office/powerpoint/2010/main" val="13320762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Say:</a:t>
            </a:r>
            <a:r>
              <a:rPr lang="en-US" b="1" baseline="0"/>
              <a:t> </a:t>
            </a:r>
            <a:r>
              <a:rPr lang="en-US" b="0" baseline="0"/>
              <a:t>It is important to make sure that you communicate the reason for your child’s absence to the school as soon as possible, preferable within 10 days. Please keep in mind that all absences, excused or unexcused, are recorded and reported in the District’s report to the State. </a:t>
            </a:r>
          </a:p>
        </p:txBody>
      </p:sp>
      <p:sp>
        <p:nvSpPr>
          <p:cNvPr id="4" name="Slide Number Placeholder 3"/>
          <p:cNvSpPr>
            <a:spLocks noGrp="1"/>
          </p:cNvSpPr>
          <p:nvPr>
            <p:ph type="sldNum" sz="quarter" idx="10"/>
          </p:nvPr>
        </p:nvSpPr>
        <p:spPr/>
        <p:txBody>
          <a:bodyPr/>
          <a:lstStyle/>
          <a:p>
            <a:fld id="{0A7178E2-9255-A544-B602-B73358ACACCA}" type="slidenum">
              <a:rPr lang="en-US" smtClean="0"/>
              <a:t>24</a:t>
            </a:fld>
            <a:endParaRPr lang="en-US"/>
          </a:p>
        </p:txBody>
      </p:sp>
    </p:spTree>
    <p:extLst>
      <p:ext uri="{BB962C8B-B14F-4D97-AF65-F5344CB8AC3E}">
        <p14:creationId xmlns:p14="http://schemas.microsoft.com/office/powerpoint/2010/main" val="14245950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Facilitator Pass out the handout of this slide and Say: </a:t>
            </a:r>
            <a:endParaRPr lang="en-US"/>
          </a:p>
          <a:p>
            <a:pPr lvl="0"/>
            <a:r>
              <a:rPr lang="en-US"/>
              <a:t>This Resource Directory is a tool to identify support services at our school.</a:t>
            </a:r>
          </a:p>
          <a:p>
            <a:pPr lvl="0"/>
            <a:r>
              <a:rPr lang="en-US"/>
              <a:t>Now lets work in small</a:t>
            </a:r>
            <a:r>
              <a:rPr lang="en-US" baseline="0"/>
              <a:t> groups</a:t>
            </a:r>
            <a:r>
              <a:rPr lang="en-US"/>
              <a:t> to fill in the names of support staff here at the school</a:t>
            </a:r>
          </a:p>
          <a:p>
            <a:pPr lvl="0"/>
            <a:endParaRPr lang="en-US"/>
          </a:p>
          <a:p>
            <a:pPr lvl="0"/>
            <a:r>
              <a:rPr lang="en-US" b="1"/>
              <a:t>Keep in</a:t>
            </a:r>
            <a:r>
              <a:rPr lang="en-US" b="1" baseline="0"/>
              <a:t> mind, </a:t>
            </a:r>
            <a:r>
              <a:rPr lang="en-US" b="1"/>
              <a:t>not each school has every resource, so some areas of this worksheet may be blank for your school.</a:t>
            </a:r>
          </a:p>
          <a:p>
            <a:endParaRPr lang="en-US" b="1">
              <a:latin typeface="Times New Roman" pitchFamily="18" charset="0"/>
            </a:endParaRPr>
          </a:p>
          <a:p>
            <a:r>
              <a:rPr lang="en-US" b="1">
                <a:latin typeface="Times New Roman" pitchFamily="18" charset="0"/>
              </a:rPr>
              <a:t>Group Activity Directions</a:t>
            </a:r>
            <a:r>
              <a:rPr lang="en-US">
                <a:latin typeface="Times New Roman" pitchFamily="18" charset="0"/>
              </a:rPr>
              <a:t>:</a:t>
            </a:r>
          </a:p>
          <a:p>
            <a:pPr lvl="0"/>
            <a:r>
              <a:rPr lang="en-US" i="1">
                <a:latin typeface="Times New Roman" pitchFamily="18" charset="0"/>
              </a:rPr>
              <a:t>Have the audience/parents break up into groups of 3-4 people per group. </a:t>
            </a:r>
          </a:p>
          <a:p>
            <a:pPr lvl="0"/>
            <a:r>
              <a:rPr lang="en-US" i="1">
                <a:latin typeface="Times New Roman" pitchFamily="18" charset="0"/>
              </a:rPr>
              <a:t>Have them complete this worksheet by filling in the boxes of the names of support staff they know are at your school. </a:t>
            </a:r>
          </a:p>
          <a:p>
            <a:pPr lvl="0"/>
            <a:r>
              <a:rPr lang="en-US" i="1">
                <a:latin typeface="Times New Roman" pitchFamily="18" charset="0"/>
              </a:rPr>
              <a:t>After 5-8 minutes stop the activity and review the worksheet together.</a:t>
            </a:r>
          </a:p>
          <a:p>
            <a:endParaRPr lang="en-US" b="1">
              <a:latin typeface="Times New Roman" pitchFamily="18" charset="0"/>
            </a:endParaRPr>
          </a:p>
          <a:p>
            <a:r>
              <a:rPr lang="en-US" b="1">
                <a:latin typeface="Times New Roman" pitchFamily="18" charset="0"/>
              </a:rPr>
              <a:t>Say:</a:t>
            </a:r>
          </a:p>
          <a:p>
            <a:r>
              <a:rPr lang="en-US">
                <a:latin typeface="Times New Roman" pitchFamily="18" charset="0"/>
              </a:rPr>
              <a:t>Also in your packet is a monthly calendar designed especially for parents. The calendar can be used to help you keep track of your child’s absences.</a:t>
            </a:r>
          </a:p>
          <a:p>
            <a:endParaRPr lang="en-US">
              <a:latin typeface="Times New Roman" pitchFamily="18" charset="0"/>
            </a:endParaRPr>
          </a:p>
          <a:p>
            <a:r>
              <a:rPr lang="en-US" i="1">
                <a:latin typeface="Times New Roman" pitchFamily="18" charset="0"/>
              </a:rPr>
              <a:t>Please review calendar with parents</a:t>
            </a:r>
            <a:endParaRPr lang="en-US">
              <a:latin typeface="Times New Roman" pitchFamily="18" charset="0"/>
            </a:endParaRPr>
          </a:p>
          <a:p>
            <a:endParaRPr lang="en-US"/>
          </a:p>
        </p:txBody>
      </p:sp>
      <p:sp>
        <p:nvSpPr>
          <p:cNvPr id="4" name="Slide Number Placeholder 3"/>
          <p:cNvSpPr>
            <a:spLocks noGrp="1"/>
          </p:cNvSpPr>
          <p:nvPr>
            <p:ph type="sldNum" sz="quarter" idx="10"/>
          </p:nvPr>
        </p:nvSpPr>
        <p:spPr/>
        <p:txBody>
          <a:bodyPr/>
          <a:lstStyle/>
          <a:p>
            <a:fld id="{0A7178E2-9255-A544-B602-B73358ACACCA}" type="slidenum">
              <a:rPr lang="en-US" smtClean="0"/>
              <a:t>25</a:t>
            </a:fld>
            <a:endParaRPr lang="en-US"/>
          </a:p>
        </p:txBody>
      </p:sp>
    </p:spTree>
    <p:extLst>
      <p:ext uri="{BB962C8B-B14F-4D97-AF65-F5344CB8AC3E}">
        <p14:creationId xmlns:p14="http://schemas.microsoft.com/office/powerpoint/2010/main" val="18610027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74725" y="692150"/>
            <a:ext cx="5005388" cy="3467100"/>
          </a:xfrm>
        </p:spPr>
      </p:sp>
      <p:sp>
        <p:nvSpPr>
          <p:cNvPr id="3" name="Notes Placeholder 2"/>
          <p:cNvSpPr>
            <a:spLocks noGrp="1"/>
          </p:cNvSpPr>
          <p:nvPr>
            <p:ph type="body" idx="1"/>
          </p:nvPr>
        </p:nvSpPr>
        <p:spPr/>
        <p:txBody>
          <a:bodyPr/>
          <a:lstStyle/>
          <a:p>
            <a:r>
              <a:rPr lang="en-US" b="1"/>
              <a:t>Facilitator Say:</a:t>
            </a:r>
          </a:p>
          <a:p>
            <a:r>
              <a:rPr lang="en-US"/>
              <a:t>It is important for you as a parent to know who in your</a:t>
            </a:r>
            <a:r>
              <a:rPr lang="en-US" baseline="0"/>
              <a:t> school site addresses your child’s attendance…</a:t>
            </a:r>
          </a:p>
          <a:p>
            <a:endParaRPr lang="en-US" baseline="0"/>
          </a:p>
          <a:p>
            <a:r>
              <a:rPr lang="en-US" baseline="0"/>
              <a:t>Please refer to our “School Site Resource Directory”  as to who you as the parent can speak to about attendance related questions or concerns</a:t>
            </a:r>
          </a:p>
          <a:p>
            <a:endParaRPr lang="en-US" baseline="0"/>
          </a:p>
        </p:txBody>
      </p:sp>
      <p:sp>
        <p:nvSpPr>
          <p:cNvPr id="4" name="Slide Number Placeholder 3"/>
          <p:cNvSpPr>
            <a:spLocks noGrp="1"/>
          </p:cNvSpPr>
          <p:nvPr>
            <p:ph type="sldNum" sz="quarter" idx="10"/>
          </p:nvPr>
        </p:nvSpPr>
        <p:spPr/>
        <p:txBody>
          <a:bodyPr/>
          <a:lstStyle/>
          <a:p>
            <a:fld id="{7A9C7C9A-66B2-4457-B841-63FF666A8973}"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17986710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Facilitator:  </a:t>
            </a:r>
            <a:r>
              <a:rPr lang="en-US" b="0" i="1" baseline="0"/>
              <a:t>Read President Obama’s quote</a:t>
            </a:r>
          </a:p>
          <a:p>
            <a:endParaRPr lang="en-US" b="0" i="1" baseline="0"/>
          </a:p>
          <a:p>
            <a:r>
              <a:rPr lang="en-US" b="1" i="0"/>
              <a:t>Say:</a:t>
            </a:r>
            <a:r>
              <a:rPr lang="en-US" b="0" i="0" baseline="0"/>
              <a:t> </a:t>
            </a:r>
            <a:r>
              <a:rPr lang="en-US" b="0" i="0"/>
              <a:t>You</a:t>
            </a:r>
            <a:r>
              <a:rPr lang="en-US" b="0" i="0" baseline="0"/>
              <a:t> are one of the most important factors in your child’s success at school. Your child needs your attention and involvement at school, so please continue to participate in meetings like this.  Continue to show your children how much you care about their education and how deeply you believe in their ability to succeed.</a:t>
            </a:r>
            <a:endParaRPr lang="en-US" b="0" i="0"/>
          </a:p>
          <a:p>
            <a:endParaRPr lang="en-US"/>
          </a:p>
        </p:txBody>
      </p:sp>
      <p:sp>
        <p:nvSpPr>
          <p:cNvPr id="4" name="Slide Number Placeholder 3"/>
          <p:cNvSpPr>
            <a:spLocks noGrp="1"/>
          </p:cNvSpPr>
          <p:nvPr>
            <p:ph type="sldNum" sz="quarter" idx="10"/>
          </p:nvPr>
        </p:nvSpPr>
        <p:spPr/>
        <p:txBody>
          <a:bodyPr/>
          <a:lstStyle/>
          <a:p>
            <a:fld id="{0A7178E2-9255-A544-B602-B73358ACACCA}" type="slidenum">
              <a:rPr lang="en-US" smtClean="0"/>
              <a:t>27</a:t>
            </a:fld>
            <a:endParaRPr lang="en-US"/>
          </a:p>
        </p:txBody>
      </p:sp>
    </p:spTree>
    <p:extLst>
      <p:ext uri="{BB962C8B-B14F-4D97-AF65-F5344CB8AC3E}">
        <p14:creationId xmlns:p14="http://schemas.microsoft.com/office/powerpoint/2010/main" val="4984103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b="1" baseline="0"/>
              <a:t>Say:  </a:t>
            </a:r>
            <a:r>
              <a:rPr lang="en-US"/>
              <a:t>Thank you very much for your time and attention.</a:t>
            </a:r>
            <a:r>
              <a:rPr lang="en-US" baseline="0"/>
              <a:t>  We are grateful for the opportunity to present this information to you, and look forward to continuing our partnership to support our students and families.</a:t>
            </a:r>
            <a:endParaRPr lang="en-US"/>
          </a:p>
          <a:p>
            <a:endParaRPr lang="en-US"/>
          </a:p>
        </p:txBody>
      </p:sp>
      <p:sp>
        <p:nvSpPr>
          <p:cNvPr id="4" name="Slide Number Placeholder 3"/>
          <p:cNvSpPr>
            <a:spLocks noGrp="1"/>
          </p:cNvSpPr>
          <p:nvPr>
            <p:ph type="sldNum" sz="quarter" idx="10"/>
          </p:nvPr>
        </p:nvSpPr>
        <p:spPr/>
        <p:txBody>
          <a:bodyPr/>
          <a:lstStyle/>
          <a:p>
            <a:fld id="{0A7178E2-9255-A544-B602-B73358ACACCA}" type="slidenum">
              <a:rPr lang="en-US" smtClean="0"/>
              <a:t>28</a:t>
            </a:fld>
            <a:endParaRPr lang="en-US"/>
          </a:p>
        </p:txBody>
      </p:sp>
    </p:spTree>
    <p:extLst>
      <p:ext uri="{BB962C8B-B14F-4D97-AF65-F5344CB8AC3E}">
        <p14:creationId xmlns:p14="http://schemas.microsoft.com/office/powerpoint/2010/main" val="14217172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a:t>Facilitator,</a:t>
            </a:r>
            <a:r>
              <a:rPr lang="en-US" altLang="en-US" b="1" baseline="0"/>
              <a:t> for each bullet read the notes below: </a:t>
            </a:r>
          </a:p>
          <a:p>
            <a:endParaRPr lang="en-US" altLang="en-US" b="1"/>
          </a:p>
          <a:p>
            <a:r>
              <a:rPr lang="en-US" altLang="en-US" i="1"/>
              <a:t>First Teachers- </a:t>
            </a:r>
            <a:r>
              <a:rPr lang="en-US" altLang="en-US"/>
              <a:t>parents are a</a:t>
            </a:r>
            <a:r>
              <a:rPr lang="en-US" altLang="en-US" baseline="0"/>
              <a:t> </a:t>
            </a:r>
            <a:r>
              <a:rPr lang="en-US" altLang="en-US"/>
              <a:t>child's</a:t>
            </a:r>
            <a:r>
              <a:rPr lang="en-US" altLang="en-US" baseline="0"/>
              <a:t> </a:t>
            </a:r>
            <a:r>
              <a:rPr lang="en-US" altLang="en-US"/>
              <a:t>first teacher and will continue to be his/her lifelong teacher. It is important to set aside time to offer to help </a:t>
            </a:r>
          </a:p>
          <a:p>
            <a:r>
              <a:rPr lang="en-US" altLang="en-US" i="1"/>
              <a:t>Cheerleader</a:t>
            </a:r>
            <a:r>
              <a:rPr lang="en-US" altLang="en-US"/>
              <a:t>- children thrive on encouragement and yours, as the parent, is the most important</a:t>
            </a:r>
          </a:p>
          <a:p>
            <a:r>
              <a:rPr lang="en-US" altLang="en-US" i="1"/>
              <a:t>Role Model-  </a:t>
            </a:r>
            <a:r>
              <a:rPr lang="en-US" altLang="en-US"/>
              <a:t>children live by example.  Teach</a:t>
            </a:r>
            <a:r>
              <a:rPr lang="en-US" altLang="en-US" baseline="0"/>
              <a:t> or</a:t>
            </a:r>
            <a:r>
              <a:rPr lang="en-US" altLang="en-US"/>
              <a:t> show them that learning is important for you as well; pick up a book to read</a:t>
            </a:r>
            <a:r>
              <a:rPr lang="en-US" altLang="en-US" baseline="0"/>
              <a:t> or </a:t>
            </a:r>
            <a:r>
              <a:rPr lang="en-US" altLang="en-US"/>
              <a:t>read together, and maintain regular communication with Teachers</a:t>
            </a:r>
            <a:r>
              <a:rPr lang="en-US" altLang="en-US" baseline="0"/>
              <a:t> and</a:t>
            </a:r>
            <a:r>
              <a:rPr lang="en-US" altLang="en-US"/>
              <a:t> school staff</a:t>
            </a:r>
          </a:p>
          <a:p>
            <a:r>
              <a:rPr lang="en-US" altLang="en-US" i="1"/>
              <a:t>Enforcer</a:t>
            </a:r>
            <a:r>
              <a:rPr lang="en-US" altLang="en-US"/>
              <a:t>- set clear goals and expectations and help your child reach them by setting routines, limits and rewards Ensure your children do their homework.</a:t>
            </a:r>
          </a:p>
          <a:p>
            <a:r>
              <a:rPr lang="en-US" altLang="en-US" i="1"/>
              <a:t>Advocate</a:t>
            </a:r>
            <a:r>
              <a:rPr lang="en-US" altLang="en-US"/>
              <a:t>- Meet with your children’s teachers and understand how they are doing in class. When speaking on your child’s</a:t>
            </a:r>
            <a:r>
              <a:rPr lang="en-US" altLang="en-US" baseline="0"/>
              <a:t> </a:t>
            </a:r>
            <a:r>
              <a:rPr lang="en-US" altLang="en-US"/>
              <a:t>behalf </a:t>
            </a:r>
            <a:r>
              <a:rPr lang="en-US" altLang="en-US" baseline="0"/>
              <a:t>be mindful as to your tone of voice and language used to be respectful to others at all times</a:t>
            </a:r>
            <a:endParaRPr lang="en-US" altLang="en-US"/>
          </a:p>
          <a:p>
            <a:endParaRPr lang="en-US"/>
          </a:p>
        </p:txBody>
      </p:sp>
      <p:sp>
        <p:nvSpPr>
          <p:cNvPr id="4" name="Slide Number Placeholder 3"/>
          <p:cNvSpPr>
            <a:spLocks noGrp="1"/>
          </p:cNvSpPr>
          <p:nvPr>
            <p:ph type="sldNum" sz="quarter" idx="10"/>
          </p:nvPr>
        </p:nvSpPr>
        <p:spPr/>
        <p:txBody>
          <a:bodyPr/>
          <a:lstStyle/>
          <a:p>
            <a:fld id="{0A7178E2-9255-A544-B602-B73358ACACCA}" type="slidenum">
              <a:rPr lang="en-US" smtClean="0"/>
              <a:t>3</a:t>
            </a:fld>
            <a:endParaRPr lang="en-US"/>
          </a:p>
        </p:txBody>
      </p:sp>
    </p:spTree>
    <p:extLst>
      <p:ext uri="{BB962C8B-B14F-4D97-AF65-F5344CB8AC3E}">
        <p14:creationId xmlns:p14="http://schemas.microsoft.com/office/powerpoint/2010/main" val="7777275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Supt</a:t>
            </a:r>
            <a:r>
              <a:rPr lang="en-US" baseline="0"/>
              <a:t> sent a team to develop a plan. The key is simple and consistency. </a:t>
            </a:r>
            <a:endParaRPr lang="en-US"/>
          </a:p>
        </p:txBody>
      </p:sp>
      <p:sp>
        <p:nvSpPr>
          <p:cNvPr id="4" name="Slide Number Placeholder 3"/>
          <p:cNvSpPr>
            <a:spLocks noGrp="1"/>
          </p:cNvSpPr>
          <p:nvPr>
            <p:ph type="sldNum" sz="quarter" idx="10"/>
          </p:nvPr>
        </p:nvSpPr>
        <p:spPr/>
        <p:txBody>
          <a:bodyPr/>
          <a:lstStyle/>
          <a:p>
            <a:fld id="{0A7178E2-9255-A544-B602-B73358ACACCA}" type="slidenum">
              <a:rPr lang="en-US" smtClean="0"/>
              <a:t>4</a:t>
            </a:fld>
            <a:endParaRPr lang="en-US"/>
          </a:p>
        </p:txBody>
      </p:sp>
    </p:spTree>
    <p:extLst>
      <p:ext uri="{BB962C8B-B14F-4D97-AF65-F5344CB8AC3E}">
        <p14:creationId xmlns:p14="http://schemas.microsoft.com/office/powerpoint/2010/main" val="34614140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7178E2-9255-A544-B602-B73358ACACCA}" type="slidenum">
              <a:rPr lang="en-US" smtClean="0"/>
              <a:t>5</a:t>
            </a:fld>
            <a:endParaRPr lang="en-US"/>
          </a:p>
        </p:txBody>
      </p:sp>
    </p:spTree>
    <p:extLst>
      <p:ext uri="{BB962C8B-B14F-4D97-AF65-F5344CB8AC3E}">
        <p14:creationId xmlns:p14="http://schemas.microsoft.com/office/powerpoint/2010/main" val="13796202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C35516-EA13-4ED7-B724-F0ABF4BFD980}" type="slidenum">
              <a:rPr lang="en-US" smtClean="0"/>
              <a:t>6</a:t>
            </a:fld>
            <a:endParaRPr lang="en-US"/>
          </a:p>
        </p:txBody>
      </p:sp>
    </p:spTree>
    <p:extLst>
      <p:ext uri="{BB962C8B-B14F-4D97-AF65-F5344CB8AC3E}">
        <p14:creationId xmlns:p14="http://schemas.microsoft.com/office/powerpoint/2010/main" val="23719072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5" indent="-171425">
              <a:buFontTx/>
              <a:buChar char="-"/>
            </a:pPr>
            <a:r>
              <a:rPr lang="en-US" baseline="0"/>
              <a:t>Consistency is the key. Keep it simple. We want all the schools talking about the same practices so that </a:t>
            </a:r>
          </a:p>
          <a:p>
            <a:endParaRPr lang="en-US" baseline="0"/>
          </a:p>
          <a:p>
            <a:pPr marL="171425" indent="-171425">
              <a:buFontTx/>
              <a:buChar char="-"/>
            </a:pPr>
            <a:r>
              <a:rPr lang="en-US" baseline="0"/>
              <a:t>3 practices for all schools, 4 if it is an elementary school</a:t>
            </a:r>
          </a:p>
          <a:p>
            <a:pPr marL="171425" indent="-171425">
              <a:buFontTx/>
              <a:buChar char="-"/>
            </a:pPr>
            <a:r>
              <a:rPr lang="en-US" baseline="0"/>
              <a:t>Same consistent message- Keep it under 7.</a:t>
            </a:r>
          </a:p>
          <a:p>
            <a:pPr marL="171425" indent="-171425">
              <a:buFontTx/>
              <a:buChar char="-"/>
            </a:pPr>
            <a:r>
              <a:rPr lang="en-US" baseline="0"/>
              <a:t>Toolkit will be shared with you before August 7</a:t>
            </a:r>
            <a:r>
              <a:rPr lang="en-US" baseline="30000"/>
              <a:t>th</a:t>
            </a:r>
            <a:endParaRPr lang="en-US" baseline="0"/>
          </a:p>
          <a:p>
            <a:pPr marL="171425" indent="-171425">
              <a:buFontTx/>
              <a:buChar char="-"/>
            </a:pPr>
            <a:endParaRPr lang="en-US" baseline="0"/>
          </a:p>
          <a:p>
            <a:pPr marL="171425" indent="-171425">
              <a:buFontTx/>
              <a:buChar char="-"/>
            </a:pPr>
            <a:r>
              <a:rPr lang="en-US" baseline="0"/>
              <a:t>Making a connection with a school staff member</a:t>
            </a:r>
          </a:p>
          <a:p>
            <a:pPr marL="171425" indent="-171425">
              <a:buFontTx/>
              <a:buChar char="-"/>
            </a:pPr>
            <a:r>
              <a:rPr lang="en-US" baseline="0"/>
              <a:t>Reference the Kindergarten PPT and the flyer </a:t>
            </a:r>
            <a:endParaRPr lang="en-US"/>
          </a:p>
        </p:txBody>
      </p:sp>
      <p:sp>
        <p:nvSpPr>
          <p:cNvPr id="4" name="Slide Number Placeholder 3"/>
          <p:cNvSpPr>
            <a:spLocks noGrp="1"/>
          </p:cNvSpPr>
          <p:nvPr>
            <p:ph type="sldNum" sz="quarter" idx="10"/>
          </p:nvPr>
        </p:nvSpPr>
        <p:spPr/>
        <p:txBody>
          <a:bodyPr/>
          <a:lstStyle/>
          <a:p>
            <a:fld id="{A2C35516-EA13-4ED7-B724-F0ABF4BFD980}" type="slidenum">
              <a:rPr lang="en-US" smtClean="0"/>
              <a:t>7</a:t>
            </a:fld>
            <a:endParaRPr lang="en-US"/>
          </a:p>
        </p:txBody>
      </p:sp>
    </p:spTree>
    <p:extLst>
      <p:ext uri="{BB962C8B-B14F-4D97-AF65-F5344CB8AC3E}">
        <p14:creationId xmlns:p14="http://schemas.microsoft.com/office/powerpoint/2010/main" val="30167144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7178E2-9255-A544-B602-B73358ACACCA}" type="slidenum">
              <a:rPr lang="en-US" smtClean="0"/>
              <a:t>8</a:t>
            </a:fld>
            <a:endParaRPr lang="en-US"/>
          </a:p>
        </p:txBody>
      </p:sp>
    </p:spTree>
    <p:extLst>
      <p:ext uri="{BB962C8B-B14F-4D97-AF65-F5344CB8AC3E}">
        <p14:creationId xmlns:p14="http://schemas.microsoft.com/office/powerpoint/2010/main" val="1845893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goal of every school is to reduce the parentages of students with chronic absenteeism.  </a:t>
            </a:r>
          </a:p>
          <a:p>
            <a:endParaRPr lang="en-US"/>
          </a:p>
          <a:p>
            <a:pPr defTabSz="931774">
              <a:defRPr/>
            </a:pPr>
            <a:r>
              <a:rPr lang="en-US"/>
              <a:t>The goal of every school is to increase the percentages of students with 96% or higher attendance rates.  </a:t>
            </a:r>
          </a:p>
        </p:txBody>
      </p:sp>
      <p:sp>
        <p:nvSpPr>
          <p:cNvPr id="4" name="Slide Number Placeholder 3"/>
          <p:cNvSpPr>
            <a:spLocks noGrp="1"/>
          </p:cNvSpPr>
          <p:nvPr>
            <p:ph type="sldNum" sz="quarter" idx="10"/>
          </p:nvPr>
        </p:nvSpPr>
        <p:spPr/>
        <p:txBody>
          <a:bodyPr/>
          <a:lstStyle/>
          <a:p>
            <a:fld id="{0A7178E2-9255-A544-B602-B73358ACACCA}" type="slidenum">
              <a:rPr lang="en-US" smtClean="0"/>
              <a:t>9</a:t>
            </a:fld>
            <a:endParaRPr lang="en-US"/>
          </a:p>
        </p:txBody>
      </p:sp>
    </p:spTree>
    <p:extLst>
      <p:ext uri="{BB962C8B-B14F-4D97-AF65-F5344CB8AC3E}">
        <p14:creationId xmlns:p14="http://schemas.microsoft.com/office/powerpoint/2010/main" val="39624721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26"/>
            <a:ext cx="8420100" cy="1470025"/>
          </a:xfrm>
        </p:spPr>
        <p:txBody>
          <a:bodyPr/>
          <a:lstStyle/>
          <a:p>
            <a:r>
              <a:rPr lang="en-US"/>
              <a:t>Click to edit Master title style</a:t>
            </a:r>
          </a:p>
        </p:txBody>
      </p:sp>
      <p:sp>
        <p:nvSpPr>
          <p:cNvPr id="3" name="Subtitle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28F9460-A288-4905-BDDC-13C6E55CAB14}" type="datetime1">
              <a:rPr lang="en-US" smtClean="0"/>
              <a:t>12/29/20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4BDD0D-9D06-4347-9DDF-B78EE7639633}" type="slidenum">
              <a:rPr lang="en-US" smtClean="0"/>
              <a:t>‹#›</a:t>
            </a:fld>
            <a:endParaRPr lang="en-US"/>
          </a:p>
        </p:txBody>
      </p:sp>
    </p:spTree>
    <p:extLst>
      <p:ext uri="{BB962C8B-B14F-4D97-AF65-F5344CB8AC3E}">
        <p14:creationId xmlns:p14="http://schemas.microsoft.com/office/powerpoint/2010/main" val="1669302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2E144C3-179C-410E-942D-EA874FD7F129}" type="datetime1">
              <a:rPr lang="en-US" smtClean="0"/>
              <a:t>12/29/20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4BDD0D-9D06-4347-9DDF-B78EE7639633}" type="slidenum">
              <a:rPr lang="en-US" smtClean="0"/>
              <a:t>‹#›</a:t>
            </a:fld>
            <a:endParaRPr lang="en-US"/>
          </a:p>
        </p:txBody>
      </p:sp>
    </p:spTree>
    <p:extLst>
      <p:ext uri="{BB962C8B-B14F-4D97-AF65-F5344CB8AC3E}">
        <p14:creationId xmlns:p14="http://schemas.microsoft.com/office/powerpoint/2010/main" val="5620931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74639"/>
            <a:ext cx="22288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95300" y="274639"/>
            <a:ext cx="65214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F03A65-0F21-4658-A911-365A71407875}" type="datetime1">
              <a:rPr lang="en-US" smtClean="0"/>
              <a:t>12/29/20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4BDD0D-9D06-4347-9DDF-B78EE7639633}" type="slidenum">
              <a:rPr lang="en-US" smtClean="0"/>
              <a:t>‹#›</a:t>
            </a:fld>
            <a:endParaRPr lang="en-US"/>
          </a:p>
        </p:txBody>
      </p:sp>
    </p:spTree>
    <p:extLst>
      <p:ext uri="{BB962C8B-B14F-4D97-AF65-F5344CB8AC3E}">
        <p14:creationId xmlns:p14="http://schemas.microsoft.com/office/powerpoint/2010/main" val="41738667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860D8AF-525F-452F-A696-A45417949366}" type="datetime1">
              <a:rPr lang="en-US" smtClean="0"/>
              <a:t>12/29/20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4BDD0D-9D06-4347-9DDF-B78EE7639633}" type="slidenum">
              <a:rPr lang="en-US" smtClean="0"/>
              <a:t>‹#›</a:t>
            </a:fld>
            <a:endParaRPr lang="en-US"/>
          </a:p>
        </p:txBody>
      </p:sp>
    </p:spTree>
    <p:extLst>
      <p:ext uri="{BB962C8B-B14F-4D97-AF65-F5344CB8AC3E}">
        <p14:creationId xmlns:p14="http://schemas.microsoft.com/office/powerpoint/2010/main" val="37118224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6" y="4406901"/>
            <a:ext cx="84201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8E0504C-7754-4551-9F16-60C3C4978884}" type="datetime1">
              <a:rPr lang="en-US" smtClean="0"/>
              <a:t>12/29/20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4BDD0D-9D06-4347-9DDF-B78EE7639633}" type="slidenum">
              <a:rPr lang="en-US" smtClean="0"/>
              <a:t>‹#›</a:t>
            </a:fld>
            <a:endParaRPr lang="en-US"/>
          </a:p>
        </p:txBody>
      </p:sp>
    </p:spTree>
    <p:extLst>
      <p:ext uri="{BB962C8B-B14F-4D97-AF65-F5344CB8AC3E}">
        <p14:creationId xmlns:p14="http://schemas.microsoft.com/office/powerpoint/2010/main" val="39680605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9530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3555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69C892A-3EE8-4413-8E81-29AD39618ED9}" type="datetime1">
              <a:rPr lang="en-US" smtClean="0"/>
              <a:t>12/29/20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4BDD0D-9D06-4347-9DDF-B78EE7639633}" type="slidenum">
              <a:rPr lang="en-US" smtClean="0"/>
              <a:t>‹#›</a:t>
            </a:fld>
            <a:endParaRPr lang="en-US"/>
          </a:p>
        </p:txBody>
      </p:sp>
    </p:spTree>
    <p:extLst>
      <p:ext uri="{BB962C8B-B14F-4D97-AF65-F5344CB8AC3E}">
        <p14:creationId xmlns:p14="http://schemas.microsoft.com/office/powerpoint/2010/main" val="34310962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D8A9471-301B-4CBB-BE4E-9C8D0BC90CE9}" type="datetime1">
              <a:rPr lang="en-US" smtClean="0"/>
              <a:t>12/29/20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54BDD0D-9D06-4347-9DDF-B78EE7639633}" type="slidenum">
              <a:rPr lang="en-US" smtClean="0"/>
              <a:t>‹#›</a:t>
            </a:fld>
            <a:endParaRPr lang="en-US"/>
          </a:p>
        </p:txBody>
      </p:sp>
    </p:spTree>
    <p:extLst>
      <p:ext uri="{BB962C8B-B14F-4D97-AF65-F5344CB8AC3E}">
        <p14:creationId xmlns:p14="http://schemas.microsoft.com/office/powerpoint/2010/main" val="16992844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E070F91-2174-42DF-9EB9-AB078B160728}" type="datetime1">
              <a:rPr lang="en-US" smtClean="0"/>
              <a:t>12/29/20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54BDD0D-9D06-4347-9DDF-B78EE7639633}" type="slidenum">
              <a:rPr lang="en-US" smtClean="0"/>
              <a:t>‹#›</a:t>
            </a:fld>
            <a:endParaRPr lang="en-US"/>
          </a:p>
        </p:txBody>
      </p:sp>
    </p:spTree>
    <p:extLst>
      <p:ext uri="{BB962C8B-B14F-4D97-AF65-F5344CB8AC3E}">
        <p14:creationId xmlns:p14="http://schemas.microsoft.com/office/powerpoint/2010/main" val="4892273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57C071-8D3F-46A2-87F7-06B952607C13}" type="datetime1">
              <a:rPr lang="en-US" smtClean="0"/>
              <a:t>12/29/20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54BDD0D-9D06-4347-9DDF-B78EE7639633}" type="slidenum">
              <a:rPr lang="en-US" smtClean="0"/>
              <a:t>‹#›</a:t>
            </a:fld>
            <a:endParaRPr lang="en-US"/>
          </a:p>
        </p:txBody>
      </p:sp>
    </p:spTree>
    <p:extLst>
      <p:ext uri="{BB962C8B-B14F-4D97-AF65-F5344CB8AC3E}">
        <p14:creationId xmlns:p14="http://schemas.microsoft.com/office/powerpoint/2010/main" val="58667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006"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4DFA798-06F7-4DB4-9D7D-9C59D4D05237}" type="datetime1">
              <a:rPr lang="en-US" smtClean="0"/>
              <a:t>12/29/20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4BDD0D-9D06-4347-9DDF-B78EE7639633}" type="slidenum">
              <a:rPr lang="en-US" smtClean="0"/>
              <a:t>‹#›</a:t>
            </a:fld>
            <a:endParaRPr lang="en-US"/>
          </a:p>
        </p:txBody>
      </p:sp>
    </p:spTree>
    <p:extLst>
      <p:ext uri="{BB962C8B-B14F-4D97-AF65-F5344CB8AC3E}">
        <p14:creationId xmlns:p14="http://schemas.microsoft.com/office/powerpoint/2010/main" val="27599466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645" y="4800600"/>
            <a:ext cx="59436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E299E31-FD6C-41A7-B035-8B5500ED0340}" type="datetime1">
              <a:rPr lang="en-US" smtClean="0"/>
              <a:t>12/29/20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4BDD0D-9D06-4347-9DDF-B78EE7639633}" type="slidenum">
              <a:rPr lang="en-US" smtClean="0"/>
              <a:t>‹#›</a:t>
            </a:fld>
            <a:endParaRPr lang="en-US"/>
          </a:p>
        </p:txBody>
      </p:sp>
    </p:spTree>
    <p:extLst>
      <p:ext uri="{BB962C8B-B14F-4D97-AF65-F5344CB8AC3E}">
        <p14:creationId xmlns:p14="http://schemas.microsoft.com/office/powerpoint/2010/main" val="1228427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95300" y="1600201"/>
            <a:ext cx="89154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95300" y="6356351"/>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9C4E5A-722F-413A-A0A5-29BB123E9C9F}" type="datetime1">
              <a:rPr lang="en-US" smtClean="0"/>
              <a:t>12/29/20</a:t>
            </a:fld>
            <a:endParaRPr lang="en-US"/>
          </a:p>
        </p:txBody>
      </p:sp>
      <p:sp>
        <p:nvSpPr>
          <p:cNvPr id="5" name="Footer Placeholder 4"/>
          <p:cNvSpPr>
            <a:spLocks noGrp="1"/>
          </p:cNvSpPr>
          <p:nvPr>
            <p:ph type="ftr" sz="quarter" idx="3"/>
          </p:nvPr>
        </p:nvSpPr>
        <p:spPr>
          <a:xfrm>
            <a:off x="3384550" y="6356351"/>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099300" y="6356351"/>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4BDD0D-9D06-4347-9DDF-B78EE7639633}" type="slidenum">
              <a:rPr lang="en-US" smtClean="0"/>
              <a:t>‹#›</a:t>
            </a:fld>
            <a:endParaRPr lang="en-US"/>
          </a:p>
        </p:txBody>
      </p:sp>
    </p:spTree>
    <p:extLst>
      <p:ext uri="{BB962C8B-B14F-4D97-AF65-F5344CB8AC3E}">
        <p14:creationId xmlns:p14="http://schemas.microsoft.com/office/powerpoint/2010/main" val="15631953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image" Target="../media/image21.JP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ettyImages-521612828.jpg"/>
          <p:cNvPicPr>
            <a:picLocks noChangeAspect="1"/>
          </p:cNvPicPr>
          <p:nvPr/>
        </p:nvPicPr>
        <p:blipFill rotWithShape="1">
          <a:blip r:embed="rId3">
            <a:alphaModFix amt="45000"/>
            <a:extLst>
              <a:ext uri="{28A0092B-C50C-407E-A947-70E740481C1C}">
                <a14:useLocalDpi xmlns:a14="http://schemas.microsoft.com/office/drawing/2010/main" val="0"/>
              </a:ext>
            </a:extLst>
          </a:blip>
          <a:srcRect t="16027" b="16233"/>
          <a:stretch/>
        </p:blipFill>
        <p:spPr>
          <a:xfrm>
            <a:off x="-4" y="0"/>
            <a:ext cx="9906000" cy="4472768"/>
          </a:xfrm>
          <a:prstGeom prst="rect">
            <a:avLst/>
          </a:prstGeom>
        </p:spPr>
      </p:pic>
      <p:sp>
        <p:nvSpPr>
          <p:cNvPr id="5" name="Rectangle 4"/>
          <p:cNvSpPr/>
          <p:nvPr/>
        </p:nvSpPr>
        <p:spPr>
          <a:xfrm>
            <a:off x="0" y="0"/>
            <a:ext cx="9906000" cy="4472768"/>
          </a:xfrm>
          <a:prstGeom prst="rect">
            <a:avLst/>
          </a:prstGeom>
          <a:solidFill>
            <a:schemeClr val="accent3">
              <a:lumMod val="40000"/>
              <a:lumOff val="60000"/>
              <a:alpha val="4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Content Placeholder 2"/>
          <p:cNvSpPr txBox="1">
            <a:spLocks/>
          </p:cNvSpPr>
          <p:nvPr/>
        </p:nvSpPr>
        <p:spPr>
          <a:xfrm>
            <a:off x="495300" y="3434270"/>
            <a:ext cx="8915400" cy="860694"/>
          </a:xfrm>
          <a:prstGeom prst="rect">
            <a:avLst/>
          </a:prstGeom>
          <a:effectLst>
            <a:outerShdw blurRad="50800" dist="38100" dir="2700000" algn="tl" rotWithShape="0">
              <a:prstClr val="black">
                <a:alpha val="40000"/>
              </a:prstClr>
            </a:outerShdw>
          </a:effectLst>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4400">
                <a:solidFill>
                  <a:schemeClr val="bg1"/>
                </a:solidFill>
                <a:latin typeface="Avenir Book"/>
                <a:cs typeface="Avenir Book"/>
              </a:rPr>
              <a:t>ATTENDANCE MATTERS</a:t>
            </a:r>
          </a:p>
        </p:txBody>
      </p:sp>
      <p:cxnSp>
        <p:nvCxnSpPr>
          <p:cNvPr id="9" name="Straight Connector 8"/>
          <p:cNvCxnSpPr/>
          <p:nvPr/>
        </p:nvCxnSpPr>
        <p:spPr>
          <a:xfrm>
            <a:off x="0" y="4472768"/>
            <a:ext cx="9906000" cy="0"/>
          </a:xfrm>
          <a:prstGeom prst="line">
            <a:avLst/>
          </a:prstGeom>
          <a:ln w="63500">
            <a:solidFill>
              <a:schemeClr val="accent2"/>
            </a:solidFill>
          </a:ln>
          <a:effectLst/>
        </p:spPr>
        <p:style>
          <a:lnRef idx="2">
            <a:schemeClr val="accent1"/>
          </a:lnRef>
          <a:fillRef idx="0">
            <a:schemeClr val="accent1"/>
          </a:fillRef>
          <a:effectRef idx="1">
            <a:schemeClr val="accent1"/>
          </a:effectRef>
          <a:fontRef idx="minor">
            <a:schemeClr val="tx1"/>
          </a:fontRef>
        </p:style>
      </p:cxnSp>
      <p:pic>
        <p:nvPicPr>
          <p:cNvPr id="11" name="Picture 10" descr="LAUSD_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688" y="548492"/>
            <a:ext cx="689974" cy="694114"/>
          </a:xfrm>
          <a:prstGeom prst="rect">
            <a:avLst/>
          </a:prstGeom>
        </p:spPr>
      </p:pic>
      <p:sp>
        <p:nvSpPr>
          <p:cNvPr id="12" name="TextBox 11"/>
          <p:cNvSpPr txBox="1"/>
          <p:nvPr/>
        </p:nvSpPr>
        <p:spPr>
          <a:xfrm>
            <a:off x="1148777" y="787803"/>
            <a:ext cx="2372192" cy="276999"/>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1200">
                <a:solidFill>
                  <a:schemeClr val="bg1"/>
                </a:solidFill>
              </a:rPr>
              <a:t>Los Angeles Unified School District</a:t>
            </a:r>
          </a:p>
        </p:txBody>
      </p:sp>
      <p:sp>
        <p:nvSpPr>
          <p:cNvPr id="3" name="Content Placeholder 2"/>
          <p:cNvSpPr>
            <a:spLocks noGrp="1"/>
          </p:cNvSpPr>
          <p:nvPr>
            <p:ph idx="1"/>
          </p:nvPr>
        </p:nvSpPr>
        <p:spPr>
          <a:xfrm>
            <a:off x="495300" y="4676876"/>
            <a:ext cx="8915400" cy="860694"/>
          </a:xfrm>
        </p:spPr>
        <p:txBody>
          <a:bodyPr vert="horz" lIns="91440" tIns="45720" rIns="91440" bIns="45720" rtlCol="0" anchor="t">
            <a:noAutofit/>
          </a:bodyPr>
          <a:lstStyle/>
          <a:p>
            <a:pPr marL="0" indent="0" algn="ctr">
              <a:buNone/>
            </a:pPr>
            <a:r>
              <a:rPr lang="en-US" sz="3600" b="1" dirty="0">
                <a:solidFill>
                  <a:schemeClr val="accent2"/>
                </a:solidFill>
                <a:latin typeface="Avenir Book"/>
                <a:cs typeface="Avenir Book"/>
              </a:rPr>
              <a:t>Excellent Attendance Predicts Success:</a:t>
            </a:r>
          </a:p>
          <a:p>
            <a:pPr marL="0" indent="0" algn="ctr">
              <a:buNone/>
            </a:pPr>
            <a:r>
              <a:rPr lang="en-US" sz="3600" b="1" dirty="0">
                <a:solidFill>
                  <a:schemeClr val="accent2"/>
                </a:solidFill>
                <a:latin typeface="Avenir Book"/>
                <a:cs typeface="Avenir Book"/>
              </a:rPr>
              <a:t>The Important Role of </a:t>
            </a:r>
            <a:br>
              <a:rPr lang="en-US" sz="3600" b="1" dirty="0">
                <a:solidFill>
                  <a:schemeClr val="accent2"/>
                </a:solidFill>
                <a:latin typeface="Avenir Book"/>
                <a:cs typeface="Avenir Book"/>
              </a:rPr>
            </a:br>
            <a:r>
              <a:rPr lang="en-US" sz="3600" b="1" dirty="0">
                <a:solidFill>
                  <a:schemeClr val="accent2"/>
                </a:solidFill>
                <a:latin typeface="Avenir Book"/>
                <a:cs typeface="Avenir Book"/>
              </a:rPr>
              <a:t>Parents </a:t>
            </a:r>
          </a:p>
        </p:txBody>
      </p:sp>
      <p:sp>
        <p:nvSpPr>
          <p:cNvPr id="2" name="Slide Number Placeholder 1"/>
          <p:cNvSpPr>
            <a:spLocks noGrp="1"/>
          </p:cNvSpPr>
          <p:nvPr>
            <p:ph type="sldNum" sz="quarter" idx="12"/>
          </p:nvPr>
        </p:nvSpPr>
        <p:spPr/>
        <p:txBody>
          <a:bodyPr/>
          <a:lstStyle/>
          <a:p>
            <a:fld id="{A54BDD0D-9D06-4347-9DDF-B78EE7639633}" type="slidenum">
              <a:rPr lang="en-US" smtClean="0"/>
              <a:t>1</a:t>
            </a:fld>
            <a:endParaRPr lang="en-US"/>
          </a:p>
        </p:txBody>
      </p:sp>
    </p:spTree>
    <p:extLst>
      <p:ext uri="{BB962C8B-B14F-4D97-AF65-F5344CB8AC3E}">
        <p14:creationId xmlns:p14="http://schemas.microsoft.com/office/powerpoint/2010/main" val="28956488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331245" y="5278034"/>
            <a:ext cx="8229080" cy="902784"/>
            <a:chOff x="331245" y="5278034"/>
            <a:chExt cx="8229080" cy="902784"/>
          </a:xfrm>
          <a:solidFill>
            <a:srgbClr val="00B050"/>
          </a:solidFill>
        </p:grpSpPr>
        <p:grpSp>
          <p:nvGrpSpPr>
            <p:cNvPr id="16" name="Group 15"/>
            <p:cNvGrpSpPr/>
            <p:nvPr/>
          </p:nvGrpSpPr>
          <p:grpSpPr>
            <a:xfrm>
              <a:off x="2010661" y="5278034"/>
              <a:ext cx="6549664" cy="902784"/>
              <a:chOff x="5961615" y="5275001"/>
              <a:chExt cx="4713480" cy="902784"/>
            </a:xfrm>
            <a:grpFill/>
            <a:effectLst>
              <a:outerShdw dist="38100" dir="5400000" algn="ctr" rotWithShape="0">
                <a:srgbClr val="000000">
                  <a:alpha val="10000"/>
                </a:srgbClr>
              </a:outerShdw>
            </a:effectLst>
          </p:grpSpPr>
          <p:sp>
            <p:nvSpPr>
              <p:cNvPr id="17" name="AutoShape 3"/>
              <p:cNvSpPr>
                <a:spLocks/>
              </p:cNvSpPr>
              <p:nvPr/>
            </p:nvSpPr>
            <p:spPr bwMode="auto">
              <a:xfrm rot="16200000" flipH="1">
                <a:off x="8174585" y="3677274"/>
                <a:ext cx="902784" cy="4098237"/>
              </a:xfrm>
              <a:custGeom>
                <a:avLst/>
                <a:gdLst/>
                <a:ahLst/>
                <a:cxnLst/>
                <a:rect l="0" t="0" r="r" b="b"/>
                <a:pathLst>
                  <a:path w="21600" h="21600">
                    <a:moveTo>
                      <a:pt x="21600" y="21600"/>
                    </a:moveTo>
                    <a:lnTo>
                      <a:pt x="0" y="21600"/>
                    </a:lnTo>
                    <a:lnTo>
                      <a:pt x="0" y="5527"/>
                    </a:lnTo>
                    <a:lnTo>
                      <a:pt x="10755" y="0"/>
                    </a:lnTo>
                    <a:lnTo>
                      <a:pt x="21600" y="5527"/>
                    </a:lnTo>
                    <a:close/>
                    <a:moveTo>
                      <a:pt x="21600" y="21600"/>
                    </a:moveTo>
                  </a:path>
                </a:pathLst>
              </a:custGeom>
              <a:grp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endParaRPr lang="en-US"/>
              </a:p>
            </p:txBody>
          </p:sp>
          <p:sp>
            <p:nvSpPr>
              <p:cNvPr id="18" name="AutoShape 3"/>
              <p:cNvSpPr>
                <a:spLocks/>
              </p:cNvSpPr>
              <p:nvPr/>
            </p:nvSpPr>
            <p:spPr bwMode="auto">
              <a:xfrm rot="16200000" flipH="1">
                <a:off x="6500887" y="4735729"/>
                <a:ext cx="902784" cy="1981328"/>
              </a:xfrm>
              <a:custGeom>
                <a:avLst/>
                <a:gdLst/>
                <a:ahLst/>
                <a:cxnLst/>
                <a:rect l="0" t="0" r="r" b="b"/>
                <a:pathLst>
                  <a:path w="21600" h="21600">
                    <a:moveTo>
                      <a:pt x="21600" y="21600"/>
                    </a:moveTo>
                    <a:lnTo>
                      <a:pt x="0" y="21600"/>
                    </a:lnTo>
                    <a:lnTo>
                      <a:pt x="0" y="5527"/>
                    </a:lnTo>
                    <a:lnTo>
                      <a:pt x="10755" y="0"/>
                    </a:lnTo>
                    <a:lnTo>
                      <a:pt x="21600" y="5527"/>
                    </a:lnTo>
                    <a:close/>
                    <a:moveTo>
                      <a:pt x="21600" y="21600"/>
                    </a:moveTo>
                  </a:path>
                </a:pathLst>
              </a:custGeom>
              <a:grp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endParaRPr lang="en-US"/>
              </a:p>
            </p:txBody>
          </p:sp>
        </p:grpSp>
        <p:cxnSp>
          <p:nvCxnSpPr>
            <p:cNvPr id="66" name="Straight Connector 65"/>
            <p:cNvCxnSpPr/>
            <p:nvPr/>
          </p:nvCxnSpPr>
          <p:spPr>
            <a:xfrm flipH="1">
              <a:off x="331245" y="6170139"/>
              <a:ext cx="2534333" cy="0"/>
            </a:xfrm>
            <a:prstGeom prst="line">
              <a:avLst/>
            </a:prstGeom>
            <a:grpFill/>
            <a:ln>
              <a:solidFill>
                <a:schemeClr val="accent5"/>
              </a:solidFill>
              <a:headEnd type="none"/>
              <a:tailEnd type="oval"/>
            </a:ln>
            <a:effectLst/>
          </p:spPr>
          <p:style>
            <a:lnRef idx="2">
              <a:schemeClr val="accent1"/>
            </a:lnRef>
            <a:fillRef idx="0">
              <a:schemeClr val="accent1"/>
            </a:fillRef>
            <a:effectRef idx="1">
              <a:schemeClr val="accent1"/>
            </a:effectRef>
            <a:fontRef idx="minor">
              <a:schemeClr val="tx1"/>
            </a:fontRef>
          </p:style>
        </p:cxnSp>
      </p:grpSp>
      <p:grpSp>
        <p:nvGrpSpPr>
          <p:cNvPr id="2" name="Group 1"/>
          <p:cNvGrpSpPr/>
          <p:nvPr/>
        </p:nvGrpSpPr>
        <p:grpSpPr>
          <a:xfrm>
            <a:off x="335887" y="4364630"/>
            <a:ext cx="8229077" cy="913404"/>
            <a:chOff x="335887" y="4364630"/>
            <a:chExt cx="8229077" cy="913404"/>
          </a:xfrm>
          <a:solidFill>
            <a:srgbClr val="00B050"/>
          </a:solidFill>
        </p:grpSpPr>
        <p:grpSp>
          <p:nvGrpSpPr>
            <p:cNvPr id="13" name="Group 12"/>
            <p:cNvGrpSpPr/>
            <p:nvPr/>
          </p:nvGrpSpPr>
          <p:grpSpPr>
            <a:xfrm>
              <a:off x="2561116" y="4364630"/>
              <a:ext cx="6003848" cy="913404"/>
              <a:chOff x="3850105" y="4364630"/>
              <a:chExt cx="6824988" cy="913404"/>
            </a:xfrm>
            <a:grpFill/>
            <a:effectLst>
              <a:outerShdw dist="38100" dir="5400000" algn="ctr" rotWithShape="0">
                <a:srgbClr val="000000">
                  <a:alpha val="10000"/>
                </a:srgbClr>
              </a:outerShdw>
            </a:effectLst>
          </p:grpSpPr>
          <p:sp>
            <p:nvSpPr>
              <p:cNvPr id="14" name="AutoShape 6"/>
              <p:cNvSpPr>
                <a:spLocks/>
              </p:cNvSpPr>
              <p:nvPr/>
            </p:nvSpPr>
            <p:spPr bwMode="auto">
              <a:xfrm rot="16200000" flipH="1">
                <a:off x="7724269" y="2327210"/>
                <a:ext cx="913403" cy="4988244"/>
              </a:xfrm>
              <a:custGeom>
                <a:avLst/>
                <a:gdLst/>
                <a:ahLst/>
                <a:cxnLst/>
                <a:rect l="0" t="0" r="r" b="b"/>
                <a:pathLst>
                  <a:path w="21600" h="21600">
                    <a:moveTo>
                      <a:pt x="21600" y="21600"/>
                    </a:moveTo>
                    <a:lnTo>
                      <a:pt x="0" y="21600"/>
                    </a:lnTo>
                    <a:lnTo>
                      <a:pt x="0" y="2496"/>
                    </a:lnTo>
                    <a:lnTo>
                      <a:pt x="10755" y="0"/>
                    </a:lnTo>
                    <a:lnTo>
                      <a:pt x="21600" y="2496"/>
                    </a:lnTo>
                    <a:close/>
                    <a:moveTo>
                      <a:pt x="21600" y="21600"/>
                    </a:moveTo>
                  </a:path>
                </a:pathLst>
              </a:custGeom>
              <a:grp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endParaRPr lang="en-US"/>
              </a:p>
            </p:txBody>
          </p:sp>
          <p:sp>
            <p:nvSpPr>
              <p:cNvPr id="15" name="AutoShape 6"/>
              <p:cNvSpPr>
                <a:spLocks/>
              </p:cNvSpPr>
              <p:nvPr/>
            </p:nvSpPr>
            <p:spPr bwMode="auto">
              <a:xfrm rot="16200000" flipH="1">
                <a:off x="5442980" y="2771756"/>
                <a:ext cx="913403" cy="4099153"/>
              </a:xfrm>
              <a:custGeom>
                <a:avLst/>
                <a:gdLst/>
                <a:ahLst/>
                <a:cxnLst/>
                <a:rect l="0" t="0" r="r" b="b"/>
                <a:pathLst>
                  <a:path w="21600" h="21600">
                    <a:moveTo>
                      <a:pt x="21600" y="21600"/>
                    </a:moveTo>
                    <a:lnTo>
                      <a:pt x="0" y="21600"/>
                    </a:lnTo>
                    <a:lnTo>
                      <a:pt x="0" y="2496"/>
                    </a:lnTo>
                    <a:lnTo>
                      <a:pt x="10755" y="0"/>
                    </a:lnTo>
                    <a:lnTo>
                      <a:pt x="21600" y="2496"/>
                    </a:lnTo>
                    <a:close/>
                    <a:moveTo>
                      <a:pt x="21600" y="21600"/>
                    </a:moveTo>
                  </a:path>
                </a:pathLst>
              </a:custGeom>
              <a:grp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endParaRPr lang="en-US"/>
              </a:p>
            </p:txBody>
          </p:sp>
        </p:grpSp>
        <p:cxnSp>
          <p:nvCxnSpPr>
            <p:cNvPr id="65" name="Straight Connector 64"/>
            <p:cNvCxnSpPr/>
            <p:nvPr/>
          </p:nvCxnSpPr>
          <p:spPr>
            <a:xfrm flipH="1">
              <a:off x="335887" y="4376952"/>
              <a:ext cx="2731507" cy="0"/>
            </a:xfrm>
            <a:prstGeom prst="line">
              <a:avLst/>
            </a:prstGeom>
            <a:grpFill/>
            <a:ln>
              <a:solidFill>
                <a:schemeClr val="accent4"/>
              </a:solidFill>
              <a:headEnd type="none"/>
              <a:tailEnd type="oval"/>
            </a:ln>
            <a:effectLst/>
          </p:spPr>
          <p:style>
            <a:lnRef idx="2">
              <a:schemeClr val="accent1"/>
            </a:lnRef>
            <a:fillRef idx="0">
              <a:schemeClr val="accent1"/>
            </a:fillRef>
            <a:effectRef idx="1">
              <a:schemeClr val="accent1"/>
            </a:effectRef>
            <a:fontRef idx="minor">
              <a:schemeClr val="tx1"/>
            </a:fontRef>
          </p:style>
        </p:cxnSp>
      </p:grpSp>
      <p:sp>
        <p:nvSpPr>
          <p:cNvPr id="63" name="Rectangle 62"/>
          <p:cNvSpPr/>
          <p:nvPr/>
        </p:nvSpPr>
        <p:spPr>
          <a:xfrm>
            <a:off x="0" y="0"/>
            <a:ext cx="9906000" cy="1217567"/>
          </a:xfrm>
          <a:prstGeom prst="rect">
            <a:avLst/>
          </a:prstGeom>
          <a:solidFill>
            <a:srgbClr val="FBB04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8000"/>
              </a:solidFill>
            </a:endParaRPr>
          </a:p>
        </p:txBody>
      </p:sp>
      <p:grpSp>
        <p:nvGrpSpPr>
          <p:cNvPr id="4" name="Group 3"/>
          <p:cNvGrpSpPr/>
          <p:nvPr/>
        </p:nvGrpSpPr>
        <p:grpSpPr>
          <a:xfrm>
            <a:off x="4366500" y="1668424"/>
            <a:ext cx="4198460" cy="896715"/>
            <a:chOff x="5589201" y="1668423"/>
            <a:chExt cx="5085889" cy="896715"/>
          </a:xfrm>
          <a:solidFill>
            <a:srgbClr val="FF0000"/>
          </a:solidFill>
          <a:effectLst>
            <a:outerShdw dist="38100" dir="5400000" algn="ctr" rotWithShape="0">
              <a:srgbClr val="000000">
                <a:alpha val="10000"/>
              </a:srgbClr>
            </a:outerShdw>
          </a:effectLst>
        </p:grpSpPr>
        <p:sp>
          <p:nvSpPr>
            <p:cNvPr id="5" name="AutoShape 2"/>
            <p:cNvSpPr>
              <a:spLocks/>
            </p:cNvSpPr>
            <p:nvPr/>
          </p:nvSpPr>
          <p:spPr bwMode="auto">
            <a:xfrm rot="16200000" flipH="1">
              <a:off x="6320206" y="937418"/>
              <a:ext cx="896713" cy="2358723"/>
            </a:xfrm>
            <a:custGeom>
              <a:avLst/>
              <a:gdLst/>
              <a:ahLst/>
              <a:cxnLst/>
              <a:rect l="0" t="0" r="r" b="b"/>
              <a:pathLst>
                <a:path w="21600" h="21600">
                  <a:moveTo>
                    <a:pt x="21600" y="21600"/>
                  </a:moveTo>
                  <a:lnTo>
                    <a:pt x="0" y="21600"/>
                  </a:lnTo>
                  <a:lnTo>
                    <a:pt x="0" y="4642"/>
                  </a:lnTo>
                  <a:lnTo>
                    <a:pt x="10755" y="0"/>
                  </a:lnTo>
                  <a:lnTo>
                    <a:pt x="21600" y="4642"/>
                  </a:lnTo>
                  <a:close/>
                  <a:moveTo>
                    <a:pt x="21600" y="21600"/>
                  </a:moveTo>
                </a:path>
              </a:pathLst>
            </a:custGeom>
            <a:grp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endParaRPr lang="en-US"/>
            </a:p>
          </p:txBody>
        </p:sp>
        <p:sp>
          <p:nvSpPr>
            <p:cNvPr id="6" name="AutoShape 2"/>
            <p:cNvSpPr>
              <a:spLocks/>
            </p:cNvSpPr>
            <p:nvPr/>
          </p:nvSpPr>
          <p:spPr bwMode="auto">
            <a:xfrm rot="16200000" flipH="1">
              <a:off x="8461946" y="351994"/>
              <a:ext cx="896713" cy="3529575"/>
            </a:xfrm>
            <a:custGeom>
              <a:avLst/>
              <a:gdLst/>
              <a:ahLst/>
              <a:cxnLst/>
              <a:rect l="0" t="0" r="r" b="b"/>
              <a:pathLst>
                <a:path w="21600" h="21600">
                  <a:moveTo>
                    <a:pt x="21600" y="21600"/>
                  </a:moveTo>
                  <a:lnTo>
                    <a:pt x="0" y="21600"/>
                  </a:lnTo>
                  <a:lnTo>
                    <a:pt x="0" y="4642"/>
                  </a:lnTo>
                  <a:lnTo>
                    <a:pt x="10755" y="0"/>
                  </a:lnTo>
                  <a:lnTo>
                    <a:pt x="21600" y="4642"/>
                  </a:lnTo>
                  <a:close/>
                  <a:moveTo>
                    <a:pt x="21600" y="21600"/>
                  </a:moveTo>
                </a:path>
              </a:pathLst>
            </a:custGeom>
            <a:grp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endParaRPr lang="en-US"/>
            </a:p>
          </p:txBody>
        </p:sp>
      </p:grpSp>
      <p:grpSp>
        <p:nvGrpSpPr>
          <p:cNvPr id="7" name="Group 6"/>
          <p:cNvGrpSpPr/>
          <p:nvPr/>
        </p:nvGrpSpPr>
        <p:grpSpPr>
          <a:xfrm>
            <a:off x="3757709" y="2566653"/>
            <a:ext cx="4807252" cy="907334"/>
            <a:chOff x="4530397" y="2566653"/>
            <a:chExt cx="6144694" cy="907334"/>
          </a:xfrm>
          <a:solidFill>
            <a:srgbClr val="FF0000"/>
          </a:solidFill>
          <a:effectLst>
            <a:outerShdw dist="38100" dir="5400000" algn="ctr" rotWithShape="0">
              <a:srgbClr val="000000">
                <a:alpha val="10000"/>
              </a:srgbClr>
            </a:outerShdw>
          </a:effectLst>
        </p:grpSpPr>
        <p:sp>
          <p:nvSpPr>
            <p:cNvPr id="8" name="AutoShape 5"/>
            <p:cNvSpPr>
              <a:spLocks/>
            </p:cNvSpPr>
            <p:nvPr/>
          </p:nvSpPr>
          <p:spPr bwMode="auto">
            <a:xfrm rot="16200000" flipH="1">
              <a:off x="8218823" y="1017719"/>
              <a:ext cx="907334" cy="4005202"/>
            </a:xfrm>
            <a:custGeom>
              <a:avLst/>
              <a:gdLst/>
              <a:ahLst/>
              <a:cxnLst/>
              <a:rect l="0" t="0" r="r" b="b"/>
              <a:pathLst>
                <a:path w="21600" h="21600">
                  <a:moveTo>
                    <a:pt x="21600" y="21600"/>
                  </a:moveTo>
                  <a:lnTo>
                    <a:pt x="0" y="21600"/>
                  </a:lnTo>
                  <a:lnTo>
                    <a:pt x="0" y="3207"/>
                  </a:lnTo>
                  <a:lnTo>
                    <a:pt x="10755" y="0"/>
                  </a:lnTo>
                  <a:lnTo>
                    <a:pt x="21600" y="3207"/>
                  </a:lnTo>
                  <a:close/>
                  <a:moveTo>
                    <a:pt x="21600" y="21600"/>
                  </a:moveTo>
                </a:path>
              </a:pathLst>
            </a:custGeom>
            <a:grp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endParaRPr lang="en-US"/>
            </a:p>
          </p:txBody>
        </p:sp>
        <p:sp>
          <p:nvSpPr>
            <p:cNvPr id="9" name="AutoShape 5"/>
            <p:cNvSpPr>
              <a:spLocks/>
            </p:cNvSpPr>
            <p:nvPr/>
          </p:nvSpPr>
          <p:spPr bwMode="auto">
            <a:xfrm rot="16200000" flipH="1">
              <a:off x="5785493" y="1311557"/>
              <a:ext cx="907334" cy="3417526"/>
            </a:xfrm>
            <a:custGeom>
              <a:avLst/>
              <a:gdLst/>
              <a:ahLst/>
              <a:cxnLst/>
              <a:rect l="0" t="0" r="r" b="b"/>
              <a:pathLst>
                <a:path w="21600" h="21600">
                  <a:moveTo>
                    <a:pt x="21600" y="21600"/>
                  </a:moveTo>
                  <a:lnTo>
                    <a:pt x="0" y="21600"/>
                  </a:lnTo>
                  <a:lnTo>
                    <a:pt x="0" y="3207"/>
                  </a:lnTo>
                  <a:lnTo>
                    <a:pt x="10755" y="0"/>
                  </a:lnTo>
                  <a:lnTo>
                    <a:pt x="21600" y="3207"/>
                  </a:lnTo>
                  <a:close/>
                  <a:moveTo>
                    <a:pt x="21600" y="21600"/>
                  </a:moveTo>
                </a:path>
              </a:pathLst>
            </a:custGeom>
            <a:grp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endParaRPr lang="en-US"/>
            </a:p>
          </p:txBody>
        </p:sp>
      </p:grpSp>
      <p:grpSp>
        <p:nvGrpSpPr>
          <p:cNvPr id="10" name="Group 9"/>
          <p:cNvGrpSpPr/>
          <p:nvPr/>
        </p:nvGrpSpPr>
        <p:grpSpPr>
          <a:xfrm>
            <a:off x="3243383" y="3473701"/>
            <a:ext cx="5321581" cy="895198"/>
            <a:chOff x="5337963" y="3473701"/>
            <a:chExt cx="5337131" cy="895198"/>
          </a:xfrm>
          <a:solidFill>
            <a:srgbClr val="FFFF00"/>
          </a:solidFill>
          <a:effectLst>
            <a:outerShdw dist="38100" dir="5400000" algn="ctr" rotWithShape="0">
              <a:srgbClr val="000000">
                <a:alpha val="10000"/>
              </a:srgbClr>
            </a:outerShdw>
          </a:effectLst>
        </p:grpSpPr>
        <p:sp>
          <p:nvSpPr>
            <p:cNvPr id="11" name="AutoShape 4"/>
            <p:cNvSpPr>
              <a:spLocks/>
            </p:cNvSpPr>
            <p:nvPr/>
          </p:nvSpPr>
          <p:spPr bwMode="auto">
            <a:xfrm rot="16200000" flipH="1">
              <a:off x="8126500" y="1820304"/>
              <a:ext cx="895196" cy="4201993"/>
            </a:xfrm>
            <a:custGeom>
              <a:avLst/>
              <a:gdLst/>
              <a:ahLst/>
              <a:cxnLst/>
              <a:rect l="0" t="0" r="r" b="b"/>
              <a:pathLst>
                <a:path w="21600" h="21600">
                  <a:moveTo>
                    <a:pt x="21600" y="21600"/>
                  </a:moveTo>
                  <a:lnTo>
                    <a:pt x="0" y="21600"/>
                  </a:lnTo>
                  <a:lnTo>
                    <a:pt x="0" y="4200"/>
                  </a:lnTo>
                  <a:lnTo>
                    <a:pt x="10755" y="0"/>
                  </a:lnTo>
                  <a:lnTo>
                    <a:pt x="21600" y="4200"/>
                  </a:lnTo>
                  <a:close/>
                  <a:moveTo>
                    <a:pt x="21600" y="21600"/>
                  </a:moveTo>
                </a:path>
              </a:pathLst>
            </a:custGeom>
            <a:grp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endParaRPr lang="en-US"/>
            </a:p>
          </p:txBody>
        </p:sp>
        <p:sp>
          <p:nvSpPr>
            <p:cNvPr id="12" name="AutoShape 4"/>
            <p:cNvSpPr>
              <a:spLocks/>
            </p:cNvSpPr>
            <p:nvPr/>
          </p:nvSpPr>
          <p:spPr bwMode="auto">
            <a:xfrm rot="16200000" flipH="1">
              <a:off x="6194477" y="2617187"/>
              <a:ext cx="895196" cy="2608223"/>
            </a:xfrm>
            <a:custGeom>
              <a:avLst/>
              <a:gdLst/>
              <a:ahLst/>
              <a:cxnLst/>
              <a:rect l="0" t="0" r="r" b="b"/>
              <a:pathLst>
                <a:path w="21600" h="21600">
                  <a:moveTo>
                    <a:pt x="21600" y="21600"/>
                  </a:moveTo>
                  <a:lnTo>
                    <a:pt x="0" y="21600"/>
                  </a:lnTo>
                  <a:lnTo>
                    <a:pt x="0" y="4200"/>
                  </a:lnTo>
                  <a:lnTo>
                    <a:pt x="10755" y="0"/>
                  </a:lnTo>
                  <a:lnTo>
                    <a:pt x="21600" y="4200"/>
                  </a:lnTo>
                  <a:close/>
                  <a:moveTo>
                    <a:pt x="21600" y="21600"/>
                  </a:moveTo>
                </a:path>
              </a:pathLst>
            </a:custGeom>
            <a:grp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endParaRPr lang="en-US"/>
            </a:p>
          </p:txBody>
        </p:sp>
      </p:grpSp>
      <p:sp>
        <p:nvSpPr>
          <p:cNvPr id="19" name="Rectangle 12"/>
          <p:cNvSpPr>
            <a:spLocks/>
          </p:cNvSpPr>
          <p:nvPr/>
        </p:nvSpPr>
        <p:spPr bwMode="auto">
          <a:xfrm rot="16200000" flipH="1">
            <a:off x="9287406" y="2407102"/>
            <a:ext cx="1153134" cy="705807"/>
          </a:xfrm>
          <a:prstGeom prst="rect">
            <a:avLst/>
          </a:prstGeom>
          <a:solidFill>
            <a:srgbClr val="FF0000"/>
          </a:solidFill>
          <a:ln>
            <a:noFill/>
          </a:ln>
          <a:effectLst>
            <a:outerShdw dist="38100" dir="5400000" algn="ctr" rotWithShape="0">
              <a:srgbClr val="000000">
                <a:alpha val="10000"/>
              </a:srgbClr>
            </a:outerShdw>
          </a:effectLst>
        </p:spPr>
        <p:txBody>
          <a:bodyPr lIns="0" tIns="0" rIns="0" bIns="0"/>
          <a:lstStyle/>
          <a:p>
            <a:endParaRPr lang="en-US"/>
          </a:p>
        </p:txBody>
      </p:sp>
      <p:sp>
        <p:nvSpPr>
          <p:cNvPr id="20" name="Rectangle 13"/>
          <p:cNvSpPr>
            <a:spLocks/>
          </p:cNvSpPr>
          <p:nvPr/>
        </p:nvSpPr>
        <p:spPr bwMode="auto">
          <a:xfrm rot="16200000" flipH="1">
            <a:off x="9278810" y="3556545"/>
            <a:ext cx="1153134" cy="705807"/>
          </a:xfrm>
          <a:prstGeom prst="rect">
            <a:avLst/>
          </a:prstGeom>
          <a:solidFill>
            <a:srgbClr val="FFFF00"/>
          </a:solidFill>
          <a:ln>
            <a:noFill/>
          </a:ln>
          <a:effectLst>
            <a:outerShdw dist="38100" dir="5400000" algn="ctr" rotWithShape="0">
              <a:srgbClr val="000000">
                <a:alpha val="10000"/>
              </a:srgbClr>
            </a:outerShdw>
          </a:effectLst>
        </p:spPr>
        <p:txBody>
          <a:bodyPr lIns="0" tIns="0" rIns="0" bIns="0"/>
          <a:lstStyle/>
          <a:p>
            <a:endParaRPr lang="en-US"/>
          </a:p>
        </p:txBody>
      </p:sp>
      <p:sp>
        <p:nvSpPr>
          <p:cNvPr id="21" name="Rectangle 14"/>
          <p:cNvSpPr>
            <a:spLocks/>
          </p:cNvSpPr>
          <p:nvPr/>
        </p:nvSpPr>
        <p:spPr bwMode="auto">
          <a:xfrm rot="16200000" flipH="1">
            <a:off x="9278807" y="4709678"/>
            <a:ext cx="1153134" cy="705807"/>
          </a:xfrm>
          <a:prstGeom prst="rect">
            <a:avLst/>
          </a:prstGeom>
          <a:solidFill>
            <a:srgbClr val="00B050"/>
          </a:solidFill>
          <a:ln>
            <a:noFill/>
          </a:ln>
          <a:effectLst>
            <a:outerShdw dist="38100" dir="5400000" algn="ctr" rotWithShape="0">
              <a:srgbClr val="000000">
                <a:alpha val="10000"/>
              </a:srgbClr>
            </a:outerShdw>
          </a:effectLst>
        </p:spPr>
        <p:txBody>
          <a:bodyPr lIns="0" tIns="0" rIns="0" bIns="0"/>
          <a:lstStyle/>
          <a:p>
            <a:endParaRPr lang="en-US"/>
          </a:p>
        </p:txBody>
      </p:sp>
      <p:sp>
        <p:nvSpPr>
          <p:cNvPr id="22" name="Rectangle 15"/>
          <p:cNvSpPr>
            <a:spLocks/>
          </p:cNvSpPr>
          <p:nvPr/>
        </p:nvSpPr>
        <p:spPr bwMode="auto">
          <a:xfrm rot="16200000" flipH="1">
            <a:off x="9278803" y="5862816"/>
            <a:ext cx="1153134" cy="705807"/>
          </a:xfrm>
          <a:prstGeom prst="rect">
            <a:avLst/>
          </a:prstGeom>
          <a:solidFill>
            <a:srgbClr val="00B050"/>
          </a:solidFill>
          <a:ln>
            <a:noFill/>
          </a:ln>
          <a:effectLst>
            <a:outerShdw dist="38100" dir="5400000" algn="ctr" rotWithShape="0">
              <a:srgbClr val="000000">
                <a:alpha val="10000"/>
              </a:srgbClr>
            </a:outerShdw>
          </a:effectLst>
        </p:spPr>
        <p:txBody>
          <a:bodyPr lIns="0" tIns="0" rIns="0" bIns="0"/>
          <a:lstStyle/>
          <a:p>
            <a:endParaRPr lang="en-US"/>
          </a:p>
        </p:txBody>
      </p:sp>
      <p:sp>
        <p:nvSpPr>
          <p:cNvPr id="23" name="AutoShape 10"/>
          <p:cNvSpPr>
            <a:spLocks/>
          </p:cNvSpPr>
          <p:nvPr/>
        </p:nvSpPr>
        <p:spPr bwMode="auto">
          <a:xfrm rot="16200000" flipH="1">
            <a:off x="8394131" y="2358716"/>
            <a:ext cx="1297276" cy="946722"/>
          </a:xfrm>
          <a:custGeom>
            <a:avLst/>
            <a:gdLst/>
            <a:ahLst/>
            <a:cxnLst/>
            <a:rect l="0" t="0" r="r" b="b"/>
            <a:pathLst>
              <a:path w="21600" h="21600">
                <a:moveTo>
                  <a:pt x="19228" y="21600"/>
                </a:moveTo>
                <a:lnTo>
                  <a:pt x="0" y="21600"/>
                </a:lnTo>
                <a:lnTo>
                  <a:pt x="6493" y="0"/>
                </a:lnTo>
                <a:lnTo>
                  <a:pt x="21600" y="0"/>
                </a:lnTo>
                <a:close/>
                <a:moveTo>
                  <a:pt x="19228" y="21600"/>
                </a:moveTo>
              </a:path>
            </a:pathLst>
          </a:custGeom>
          <a:solidFill>
            <a:srgbClr val="FF0000"/>
          </a:solidFill>
          <a:ln>
            <a:noFill/>
          </a:ln>
          <a:effectLst>
            <a:outerShdw dist="38100" dir="5400000" algn="ctr" rotWithShape="0">
              <a:srgbClr val="000000">
                <a:alpha val="10000"/>
              </a:srgbClr>
            </a:outerShdw>
          </a:effectLst>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endParaRPr lang="en-US"/>
          </a:p>
        </p:txBody>
      </p:sp>
      <p:sp>
        <p:nvSpPr>
          <p:cNvPr id="24" name="AutoShape 9"/>
          <p:cNvSpPr>
            <a:spLocks/>
          </p:cNvSpPr>
          <p:nvPr/>
        </p:nvSpPr>
        <p:spPr bwMode="auto">
          <a:xfrm rot="16200000" flipH="1">
            <a:off x="8457122" y="3436087"/>
            <a:ext cx="1153134" cy="946722"/>
          </a:xfrm>
          <a:custGeom>
            <a:avLst/>
            <a:gdLst/>
            <a:ahLst/>
            <a:cxnLst/>
            <a:rect l="0" t="0" r="r" b="b"/>
            <a:pathLst>
              <a:path w="21600" h="21600">
                <a:moveTo>
                  <a:pt x="21600" y="21600"/>
                </a:moveTo>
                <a:lnTo>
                  <a:pt x="0" y="21600"/>
                </a:lnTo>
                <a:lnTo>
                  <a:pt x="2665" y="0"/>
                </a:lnTo>
                <a:lnTo>
                  <a:pt x="19356" y="0"/>
                </a:lnTo>
                <a:close/>
                <a:moveTo>
                  <a:pt x="21600" y="21600"/>
                </a:moveTo>
              </a:path>
            </a:pathLst>
          </a:custGeom>
          <a:solidFill>
            <a:srgbClr val="FFFF00"/>
          </a:solidFill>
          <a:ln>
            <a:noFill/>
          </a:ln>
          <a:effectLst>
            <a:outerShdw dist="38100" dir="5400000" algn="ctr" rotWithShape="0">
              <a:srgbClr val="000000">
                <a:alpha val="10000"/>
              </a:srgbClr>
            </a:outerShdw>
          </a:effectLst>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endParaRPr lang="en-US"/>
          </a:p>
        </p:txBody>
      </p:sp>
      <p:sp>
        <p:nvSpPr>
          <p:cNvPr id="25" name="AutoShape 11"/>
          <p:cNvSpPr>
            <a:spLocks/>
          </p:cNvSpPr>
          <p:nvPr/>
        </p:nvSpPr>
        <p:spPr bwMode="auto">
          <a:xfrm rot="16200000" flipH="1">
            <a:off x="8397187" y="4527770"/>
            <a:ext cx="1273000" cy="946723"/>
          </a:xfrm>
          <a:custGeom>
            <a:avLst/>
            <a:gdLst/>
            <a:ahLst/>
            <a:cxnLst/>
            <a:rect l="0" t="0" r="r" b="b"/>
            <a:pathLst>
              <a:path w="21600" h="21600">
                <a:moveTo>
                  <a:pt x="2023" y="21600"/>
                </a:moveTo>
                <a:lnTo>
                  <a:pt x="21600" y="21600"/>
                </a:lnTo>
                <a:lnTo>
                  <a:pt x="15509" y="0"/>
                </a:lnTo>
                <a:lnTo>
                  <a:pt x="0" y="0"/>
                </a:lnTo>
                <a:close/>
                <a:moveTo>
                  <a:pt x="2023" y="21600"/>
                </a:moveTo>
              </a:path>
            </a:pathLst>
          </a:custGeom>
          <a:solidFill>
            <a:srgbClr val="00B050"/>
          </a:solidFill>
          <a:ln>
            <a:noFill/>
          </a:ln>
          <a:effectLst>
            <a:outerShdw dist="38100" dir="5400000" algn="ctr" rotWithShape="0">
              <a:srgbClr val="000000">
                <a:alpha val="10000"/>
              </a:srgbClr>
            </a:outerShdw>
          </a:effectLst>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endParaRPr lang="en-US"/>
          </a:p>
        </p:txBody>
      </p:sp>
      <p:sp>
        <p:nvSpPr>
          <p:cNvPr id="26" name="AutoShape 8"/>
          <p:cNvSpPr>
            <a:spLocks/>
          </p:cNvSpPr>
          <p:nvPr/>
        </p:nvSpPr>
        <p:spPr bwMode="auto">
          <a:xfrm rot="16200000" flipH="1">
            <a:off x="8277324" y="5558006"/>
            <a:ext cx="1512731" cy="946722"/>
          </a:xfrm>
          <a:custGeom>
            <a:avLst/>
            <a:gdLst/>
            <a:ahLst/>
            <a:cxnLst/>
            <a:rect l="0" t="0" r="r" b="b"/>
            <a:pathLst>
              <a:path w="21600" h="21600">
                <a:moveTo>
                  <a:pt x="5125" y="21600"/>
                </a:moveTo>
                <a:lnTo>
                  <a:pt x="21600" y="21600"/>
                </a:lnTo>
                <a:lnTo>
                  <a:pt x="12837" y="0"/>
                </a:lnTo>
                <a:lnTo>
                  <a:pt x="0" y="0"/>
                </a:lnTo>
                <a:close/>
                <a:moveTo>
                  <a:pt x="5125" y="21600"/>
                </a:moveTo>
              </a:path>
            </a:pathLst>
          </a:custGeom>
          <a:solidFill>
            <a:srgbClr val="00B050"/>
          </a:solidFill>
          <a:ln>
            <a:noFill/>
          </a:ln>
          <a:effectLst>
            <a:outerShdw dist="38100" dir="5400000" algn="ctr" rotWithShape="0">
              <a:srgbClr val="000000">
                <a:alpha val="10000"/>
              </a:srgbClr>
            </a:outerShdw>
          </a:effectLst>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endParaRPr lang="en-US"/>
          </a:p>
        </p:txBody>
      </p:sp>
      <p:sp>
        <p:nvSpPr>
          <p:cNvPr id="30" name="Rectangle 29"/>
          <p:cNvSpPr/>
          <p:nvPr/>
        </p:nvSpPr>
        <p:spPr>
          <a:xfrm>
            <a:off x="4738916" y="1665927"/>
            <a:ext cx="2160317" cy="88913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Ins="365760" rtlCol="0" anchor="ctr">
            <a:spAutoFit/>
          </a:bodyPr>
          <a:lstStyle/>
          <a:p>
            <a:pPr>
              <a:lnSpc>
                <a:spcPts val="2940"/>
              </a:lnSpc>
            </a:pPr>
            <a:r>
              <a:rPr lang="en-US" sz="3200">
                <a:solidFill>
                  <a:srgbClr val="FFFFFF"/>
                </a:solidFill>
              </a:rPr>
              <a:t>Far Below Basic</a:t>
            </a:r>
          </a:p>
        </p:txBody>
      </p:sp>
      <p:sp>
        <p:nvSpPr>
          <p:cNvPr id="31" name="Rectangle 30"/>
          <p:cNvSpPr/>
          <p:nvPr/>
        </p:nvSpPr>
        <p:spPr>
          <a:xfrm>
            <a:off x="5285214" y="1835164"/>
            <a:ext cx="2977901" cy="586784"/>
          </a:xfrm>
          <a:prstGeom prst="rect">
            <a:avLst/>
          </a:prstGeom>
        </p:spPr>
        <p:txBody>
          <a:bodyPr wrap="square" lIns="0" rIns="0">
            <a:spAutoFit/>
          </a:bodyPr>
          <a:lstStyle/>
          <a:p>
            <a:pPr algn="r">
              <a:lnSpc>
                <a:spcPct val="85000"/>
              </a:lnSpc>
            </a:pPr>
            <a:r>
              <a:rPr lang="en-US" sz="2133">
                <a:solidFill>
                  <a:srgbClr val="FFFFFF"/>
                </a:solidFill>
              </a:rPr>
              <a:t>Less that 87%</a:t>
            </a:r>
          </a:p>
          <a:p>
            <a:pPr algn="r">
              <a:lnSpc>
                <a:spcPct val="85000"/>
              </a:lnSpc>
            </a:pPr>
            <a:r>
              <a:rPr lang="en-US" sz="1600">
                <a:solidFill>
                  <a:srgbClr val="FFFFFF"/>
                </a:solidFill>
              </a:rPr>
              <a:t>24 or more absences</a:t>
            </a:r>
          </a:p>
        </p:txBody>
      </p:sp>
      <p:sp>
        <p:nvSpPr>
          <p:cNvPr id="33" name="Rectangle 32"/>
          <p:cNvSpPr/>
          <p:nvPr/>
        </p:nvSpPr>
        <p:spPr>
          <a:xfrm>
            <a:off x="5285214" y="2737567"/>
            <a:ext cx="2977901" cy="586784"/>
          </a:xfrm>
          <a:prstGeom prst="rect">
            <a:avLst/>
          </a:prstGeom>
        </p:spPr>
        <p:txBody>
          <a:bodyPr wrap="square" lIns="0" rIns="0">
            <a:spAutoFit/>
          </a:bodyPr>
          <a:lstStyle/>
          <a:p>
            <a:pPr algn="r">
              <a:lnSpc>
                <a:spcPct val="85000"/>
              </a:lnSpc>
            </a:pPr>
            <a:r>
              <a:rPr lang="en-US" sz="2133">
                <a:solidFill>
                  <a:srgbClr val="FFFFFF"/>
                </a:solidFill>
              </a:rPr>
              <a:t>87-91%</a:t>
            </a:r>
          </a:p>
          <a:p>
            <a:pPr algn="r">
              <a:lnSpc>
                <a:spcPct val="85000"/>
              </a:lnSpc>
            </a:pPr>
            <a:r>
              <a:rPr lang="en-US" sz="1600">
                <a:solidFill>
                  <a:srgbClr val="FFFFFF"/>
                </a:solidFill>
              </a:rPr>
              <a:t>16-23 absences</a:t>
            </a:r>
          </a:p>
        </p:txBody>
      </p:sp>
      <p:sp>
        <p:nvSpPr>
          <p:cNvPr id="34" name="Rectangle 33"/>
          <p:cNvSpPr/>
          <p:nvPr/>
        </p:nvSpPr>
        <p:spPr>
          <a:xfrm>
            <a:off x="5285214" y="3639969"/>
            <a:ext cx="2977901" cy="586784"/>
          </a:xfrm>
          <a:prstGeom prst="rect">
            <a:avLst/>
          </a:prstGeom>
        </p:spPr>
        <p:txBody>
          <a:bodyPr wrap="square" lIns="0" rIns="0">
            <a:spAutoFit/>
          </a:bodyPr>
          <a:lstStyle/>
          <a:p>
            <a:pPr algn="r">
              <a:lnSpc>
                <a:spcPct val="85000"/>
              </a:lnSpc>
            </a:pPr>
            <a:r>
              <a:rPr lang="en-US" sz="2133"/>
              <a:t>92-95%</a:t>
            </a:r>
          </a:p>
          <a:p>
            <a:pPr algn="r">
              <a:lnSpc>
                <a:spcPct val="85000"/>
              </a:lnSpc>
            </a:pPr>
            <a:r>
              <a:rPr lang="en-US" sz="1600"/>
              <a:t>8-15 absences</a:t>
            </a:r>
          </a:p>
        </p:txBody>
      </p:sp>
      <p:sp>
        <p:nvSpPr>
          <p:cNvPr id="35" name="Rectangle 34"/>
          <p:cNvSpPr/>
          <p:nvPr/>
        </p:nvSpPr>
        <p:spPr>
          <a:xfrm>
            <a:off x="5285214" y="4542373"/>
            <a:ext cx="2977901" cy="586784"/>
          </a:xfrm>
          <a:prstGeom prst="rect">
            <a:avLst/>
          </a:prstGeom>
        </p:spPr>
        <p:txBody>
          <a:bodyPr wrap="square" lIns="0" rIns="0">
            <a:spAutoFit/>
          </a:bodyPr>
          <a:lstStyle/>
          <a:p>
            <a:pPr algn="r">
              <a:lnSpc>
                <a:spcPct val="85000"/>
              </a:lnSpc>
            </a:pPr>
            <a:r>
              <a:rPr lang="en-US" sz="2133">
                <a:solidFill>
                  <a:srgbClr val="FFFFFF"/>
                </a:solidFill>
              </a:rPr>
              <a:t>96-99%</a:t>
            </a:r>
          </a:p>
          <a:p>
            <a:pPr algn="r">
              <a:lnSpc>
                <a:spcPct val="85000"/>
              </a:lnSpc>
            </a:pPr>
            <a:r>
              <a:rPr lang="en-US" sz="1600">
                <a:solidFill>
                  <a:srgbClr val="FFFFFF"/>
                </a:solidFill>
              </a:rPr>
              <a:t>1-7 absences</a:t>
            </a:r>
          </a:p>
        </p:txBody>
      </p:sp>
      <p:sp>
        <p:nvSpPr>
          <p:cNvPr id="36" name="Rectangle 35"/>
          <p:cNvSpPr/>
          <p:nvPr/>
        </p:nvSpPr>
        <p:spPr>
          <a:xfrm>
            <a:off x="5285214" y="5444777"/>
            <a:ext cx="2977901" cy="586784"/>
          </a:xfrm>
          <a:prstGeom prst="rect">
            <a:avLst/>
          </a:prstGeom>
        </p:spPr>
        <p:txBody>
          <a:bodyPr wrap="square" lIns="0" rIns="0">
            <a:spAutoFit/>
          </a:bodyPr>
          <a:lstStyle/>
          <a:p>
            <a:pPr algn="r">
              <a:lnSpc>
                <a:spcPct val="85000"/>
              </a:lnSpc>
            </a:pPr>
            <a:r>
              <a:rPr lang="en-US" sz="2133">
                <a:solidFill>
                  <a:srgbClr val="FFFFFF"/>
                </a:solidFill>
              </a:rPr>
              <a:t>100%</a:t>
            </a:r>
          </a:p>
          <a:p>
            <a:pPr algn="r">
              <a:lnSpc>
                <a:spcPct val="85000"/>
              </a:lnSpc>
            </a:pPr>
            <a:r>
              <a:rPr lang="en-US" sz="1600">
                <a:solidFill>
                  <a:srgbClr val="FFFFFF"/>
                </a:solidFill>
              </a:rPr>
              <a:t>0 absences</a:t>
            </a:r>
          </a:p>
        </p:txBody>
      </p:sp>
      <p:sp>
        <p:nvSpPr>
          <p:cNvPr id="55" name="Rectangle 1"/>
          <p:cNvSpPr>
            <a:spLocks/>
          </p:cNvSpPr>
          <p:nvPr/>
        </p:nvSpPr>
        <p:spPr bwMode="auto">
          <a:xfrm rot="16200000" flipH="1">
            <a:off x="9287406" y="1248533"/>
            <a:ext cx="1153134" cy="705807"/>
          </a:xfrm>
          <a:prstGeom prst="rect">
            <a:avLst/>
          </a:prstGeom>
          <a:solidFill>
            <a:srgbClr val="FF0000"/>
          </a:solidFill>
          <a:ln>
            <a:noFill/>
          </a:ln>
          <a:effectLst/>
        </p:spPr>
        <p:txBody>
          <a:bodyPr lIns="0" tIns="0" rIns="0" bIns="0"/>
          <a:lstStyle/>
          <a:p>
            <a:endParaRPr lang="en-US"/>
          </a:p>
        </p:txBody>
      </p:sp>
      <p:sp>
        <p:nvSpPr>
          <p:cNvPr id="56" name="AutoShape 7"/>
          <p:cNvSpPr>
            <a:spLocks/>
          </p:cNvSpPr>
          <p:nvPr/>
        </p:nvSpPr>
        <p:spPr bwMode="auto">
          <a:xfrm rot="16200000" flipH="1">
            <a:off x="8270751" y="1322144"/>
            <a:ext cx="1543075" cy="946722"/>
          </a:xfrm>
          <a:custGeom>
            <a:avLst/>
            <a:gdLst/>
            <a:ahLst/>
            <a:cxnLst/>
            <a:rect l="0" t="0" r="r" b="b"/>
            <a:pathLst>
              <a:path w="21600" h="21600">
                <a:moveTo>
                  <a:pt x="16148" y="21600"/>
                </a:moveTo>
                <a:lnTo>
                  <a:pt x="0" y="21600"/>
                </a:lnTo>
                <a:lnTo>
                  <a:pt x="9018" y="0"/>
                </a:lnTo>
                <a:lnTo>
                  <a:pt x="21600" y="0"/>
                </a:lnTo>
                <a:close/>
                <a:moveTo>
                  <a:pt x="16148" y="21600"/>
                </a:moveTo>
              </a:path>
            </a:pathLst>
          </a:custGeom>
          <a:solidFill>
            <a:srgbClr val="FF0000"/>
          </a:solidFill>
          <a:ln>
            <a:noFill/>
          </a:ln>
          <a:effectLst/>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endParaRPr lang="en-US"/>
          </a:p>
        </p:txBody>
      </p:sp>
      <p:sp>
        <p:nvSpPr>
          <p:cNvPr id="57" name="TextBox 56"/>
          <p:cNvSpPr txBox="1"/>
          <p:nvPr/>
        </p:nvSpPr>
        <p:spPr>
          <a:xfrm>
            <a:off x="0" y="219562"/>
            <a:ext cx="9905999" cy="769441"/>
          </a:xfrm>
          <a:prstGeom prst="rect">
            <a:avLst/>
          </a:prstGeom>
          <a:noFill/>
        </p:spPr>
        <p:txBody>
          <a:bodyPr wrap="square" rtlCol="0">
            <a:spAutoFit/>
          </a:bodyPr>
          <a:lstStyle/>
          <a:p>
            <a:pPr algn="ctr"/>
            <a:r>
              <a:rPr lang="en-US" sz="4400">
                <a:solidFill>
                  <a:srgbClr val="FFFFFF"/>
                </a:solidFill>
                <a:latin typeface="Avenir Book"/>
                <a:cs typeface="Avenir Book"/>
              </a:rPr>
              <a:t>Excellent Attendance=School Success</a:t>
            </a:r>
          </a:p>
        </p:txBody>
      </p:sp>
      <p:sp>
        <p:nvSpPr>
          <p:cNvPr id="58" name="Rectangle 57"/>
          <p:cNvSpPr/>
          <p:nvPr/>
        </p:nvSpPr>
        <p:spPr>
          <a:xfrm>
            <a:off x="4298044" y="2580605"/>
            <a:ext cx="2160317" cy="88913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Ins="365760" rtlCol="0" anchor="ctr">
            <a:spAutoFit/>
          </a:bodyPr>
          <a:lstStyle/>
          <a:p>
            <a:pPr>
              <a:lnSpc>
                <a:spcPts val="2940"/>
              </a:lnSpc>
            </a:pPr>
            <a:r>
              <a:rPr lang="en-US" sz="3200">
                <a:solidFill>
                  <a:srgbClr val="FFFFFF"/>
                </a:solidFill>
              </a:rPr>
              <a:t>Below Basic</a:t>
            </a:r>
          </a:p>
        </p:txBody>
      </p:sp>
      <p:sp>
        <p:nvSpPr>
          <p:cNvPr id="59" name="Rectangle 58"/>
          <p:cNvSpPr/>
          <p:nvPr/>
        </p:nvSpPr>
        <p:spPr>
          <a:xfrm>
            <a:off x="3867745" y="3686150"/>
            <a:ext cx="1406468" cy="46423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rIns="365760" rtlCol="0" anchor="ctr">
            <a:spAutoFit/>
          </a:bodyPr>
          <a:lstStyle/>
          <a:p>
            <a:pPr>
              <a:lnSpc>
                <a:spcPts val="2940"/>
              </a:lnSpc>
            </a:pPr>
            <a:r>
              <a:rPr lang="en-US" sz="3200">
                <a:solidFill>
                  <a:schemeClr val="tx1"/>
                </a:solidFill>
              </a:rPr>
              <a:t>Basic</a:t>
            </a:r>
          </a:p>
        </p:txBody>
      </p:sp>
      <p:sp>
        <p:nvSpPr>
          <p:cNvPr id="60" name="Rectangle 59"/>
          <p:cNvSpPr/>
          <p:nvPr/>
        </p:nvSpPr>
        <p:spPr>
          <a:xfrm>
            <a:off x="3067394" y="4617009"/>
            <a:ext cx="2160317" cy="48859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Ins="365760" rtlCol="0" anchor="ctr">
            <a:spAutoFit/>
          </a:bodyPr>
          <a:lstStyle/>
          <a:p>
            <a:pPr>
              <a:lnSpc>
                <a:spcPts val="2940"/>
              </a:lnSpc>
            </a:pPr>
            <a:r>
              <a:rPr lang="en-US" sz="3200">
                <a:solidFill>
                  <a:srgbClr val="FFFFFF"/>
                </a:solidFill>
              </a:rPr>
              <a:t>Proficient</a:t>
            </a:r>
          </a:p>
        </p:txBody>
      </p:sp>
      <p:sp>
        <p:nvSpPr>
          <p:cNvPr id="61" name="Rectangle 60"/>
          <p:cNvSpPr/>
          <p:nvPr/>
        </p:nvSpPr>
        <p:spPr>
          <a:xfrm>
            <a:off x="2708671" y="5518063"/>
            <a:ext cx="2160317" cy="48859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Ins="365760" rtlCol="0" anchor="ctr">
            <a:spAutoFit/>
          </a:bodyPr>
          <a:lstStyle/>
          <a:p>
            <a:pPr>
              <a:lnSpc>
                <a:spcPts val="2940"/>
              </a:lnSpc>
            </a:pPr>
            <a:r>
              <a:rPr lang="en-US" sz="3200">
                <a:solidFill>
                  <a:srgbClr val="FFFFFF"/>
                </a:solidFill>
              </a:rPr>
              <a:t>Advanced</a:t>
            </a:r>
          </a:p>
        </p:txBody>
      </p:sp>
      <p:sp>
        <p:nvSpPr>
          <p:cNvPr id="62" name="TextBox 61"/>
          <p:cNvSpPr txBox="1"/>
          <p:nvPr/>
        </p:nvSpPr>
        <p:spPr>
          <a:xfrm>
            <a:off x="181870" y="4668893"/>
            <a:ext cx="1857867" cy="1200329"/>
          </a:xfrm>
          <a:prstGeom prst="rect">
            <a:avLst/>
          </a:prstGeom>
          <a:noFill/>
        </p:spPr>
        <p:txBody>
          <a:bodyPr wrap="square" rtlCol="0">
            <a:spAutoFit/>
          </a:bodyPr>
          <a:lstStyle/>
          <a:p>
            <a:r>
              <a:rPr lang="en-US" sz="2400"/>
              <a:t>More likely to achieve and graduate</a:t>
            </a:r>
          </a:p>
        </p:txBody>
      </p:sp>
      <p:pic>
        <p:nvPicPr>
          <p:cNvPr id="44" name="Picture 43" descr="LAUSD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2488" y="5759015"/>
            <a:ext cx="689974" cy="694114"/>
          </a:xfrm>
          <a:prstGeom prst="rect">
            <a:avLst/>
          </a:prstGeom>
        </p:spPr>
      </p:pic>
      <p:sp>
        <p:nvSpPr>
          <p:cNvPr id="3" name="Slide Number Placeholder 2"/>
          <p:cNvSpPr>
            <a:spLocks noGrp="1"/>
          </p:cNvSpPr>
          <p:nvPr>
            <p:ph type="sldNum" sz="quarter" idx="12"/>
          </p:nvPr>
        </p:nvSpPr>
        <p:spPr/>
        <p:txBody>
          <a:bodyPr/>
          <a:lstStyle/>
          <a:p>
            <a:fld id="{A54BDD0D-9D06-4347-9DDF-B78EE7639633}" type="slidenum">
              <a:rPr lang="en-US" smtClean="0"/>
              <a:t>10</a:t>
            </a:fld>
            <a:endParaRPr lang="en-US"/>
          </a:p>
        </p:txBody>
      </p:sp>
      <p:sp>
        <p:nvSpPr>
          <p:cNvPr id="28" name="Footer Placeholder 27"/>
          <p:cNvSpPr>
            <a:spLocks noGrp="1"/>
          </p:cNvSpPr>
          <p:nvPr>
            <p:ph type="ftr" sz="quarter" idx="11"/>
          </p:nvPr>
        </p:nvSpPr>
        <p:spPr/>
        <p:txBody>
          <a:bodyPr/>
          <a:lstStyle/>
          <a:p>
            <a:r>
              <a:rPr lang="en-US" b="1">
                <a:solidFill>
                  <a:schemeClr val="tx1"/>
                </a:solidFill>
              </a:rPr>
              <a:t>LAUSD Attendance Goals</a:t>
            </a:r>
          </a:p>
        </p:txBody>
      </p:sp>
    </p:spTree>
    <p:extLst>
      <p:ext uri="{BB962C8B-B14F-4D97-AF65-F5344CB8AC3E}">
        <p14:creationId xmlns:p14="http://schemas.microsoft.com/office/powerpoint/2010/main" val="1492312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50000" decel="5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decel="50000"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1+#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decel="50000"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1+#ppt_w/2"/>
                                          </p:val>
                                        </p:tav>
                                        <p:tav tm="100000">
                                          <p:val>
                                            <p:strVal val="#ppt_x"/>
                                          </p:val>
                                        </p:tav>
                                      </p:tavLst>
                                    </p:anim>
                                    <p:anim calcmode="lin" valueType="num">
                                      <p:cBhvr additive="base">
                                        <p:cTn id="18" dur="500" fill="hold"/>
                                        <p:tgtEl>
                                          <p:spTgt spid="10"/>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decel="50000"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1+#ppt_w/2"/>
                                          </p:val>
                                        </p:tav>
                                        <p:tav tm="100000">
                                          <p:val>
                                            <p:strVal val="#ppt_x"/>
                                          </p:val>
                                        </p:tav>
                                      </p:tavLst>
                                    </p:anim>
                                    <p:anim calcmode="lin" valueType="num">
                                      <p:cBhvr additive="base">
                                        <p:cTn id="23" dur="500" fill="hold"/>
                                        <p:tgtEl>
                                          <p:spTgt spid="2"/>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2" decel="50000" fill="hold"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500" fill="hold"/>
                                        <p:tgtEl>
                                          <p:spTgt spid="27"/>
                                        </p:tgtEl>
                                        <p:attrNameLst>
                                          <p:attrName>ppt_x</p:attrName>
                                        </p:attrNameLst>
                                      </p:cBhvr>
                                      <p:tavLst>
                                        <p:tav tm="0">
                                          <p:val>
                                            <p:strVal val="1+#ppt_w/2"/>
                                          </p:val>
                                        </p:tav>
                                        <p:tav tm="100000">
                                          <p:val>
                                            <p:strVal val="#ppt_x"/>
                                          </p:val>
                                        </p:tav>
                                      </p:tavLst>
                                    </p:anim>
                                    <p:anim calcmode="lin" valueType="num">
                                      <p:cBhvr additive="base">
                                        <p:cTn id="28" dur="500" fill="hold"/>
                                        <p:tgtEl>
                                          <p:spTgt spid="27"/>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1" presetClass="entr" presetSubtype="0" fill="hold" grpId="0" nodeType="afterEffect">
                                  <p:stCondLst>
                                    <p:cond delay="0"/>
                                  </p:stCondLst>
                                  <p:childTnLst>
                                    <p:set>
                                      <p:cBhvr>
                                        <p:cTn id="31" dur="1" fill="hold">
                                          <p:stCondLst>
                                            <p:cond delay="0"/>
                                          </p:stCondLst>
                                        </p:cTn>
                                        <p:tgtEl>
                                          <p:spTgt spid="30"/>
                                        </p:tgtEl>
                                        <p:attrNameLst>
                                          <p:attrName>style.visibility</p:attrName>
                                        </p:attrNameLst>
                                      </p:cBhvr>
                                      <p:to>
                                        <p:strVal val="visible"/>
                                      </p:to>
                                    </p:set>
                                  </p:childTnLst>
                                </p:cTn>
                              </p:par>
                            </p:childTnLst>
                          </p:cTn>
                        </p:par>
                        <p:par>
                          <p:cTn id="32" fill="hold">
                            <p:stCondLst>
                              <p:cond delay="2500"/>
                            </p:stCondLst>
                            <p:childTnLst>
                              <p:par>
                                <p:cTn id="33" presetID="1" presetClass="entr" presetSubtype="0" fill="hold" grpId="0" nodeType="afterEffect">
                                  <p:stCondLst>
                                    <p:cond delay="0"/>
                                  </p:stCondLst>
                                  <p:childTnLst>
                                    <p:set>
                                      <p:cBhvr>
                                        <p:cTn id="34" dur="1" fill="hold">
                                          <p:stCondLst>
                                            <p:cond delay="0"/>
                                          </p:stCondLst>
                                        </p:cTn>
                                        <p:tgtEl>
                                          <p:spTgt spid="58"/>
                                        </p:tgtEl>
                                        <p:attrNameLst>
                                          <p:attrName>style.visibility</p:attrName>
                                        </p:attrNameLst>
                                      </p:cBhvr>
                                      <p:to>
                                        <p:strVal val="visible"/>
                                      </p:to>
                                    </p:set>
                                  </p:childTnLst>
                                </p:cTn>
                              </p:par>
                            </p:childTnLst>
                          </p:cTn>
                        </p:par>
                        <p:par>
                          <p:cTn id="35" fill="hold">
                            <p:stCondLst>
                              <p:cond delay="2500"/>
                            </p:stCondLst>
                            <p:childTnLst>
                              <p:par>
                                <p:cTn id="36" presetID="1" presetClass="entr" presetSubtype="0" fill="hold" grpId="0" nodeType="afterEffect">
                                  <p:stCondLst>
                                    <p:cond delay="0"/>
                                  </p:stCondLst>
                                  <p:childTnLst>
                                    <p:set>
                                      <p:cBhvr>
                                        <p:cTn id="37" dur="1" fill="hold">
                                          <p:stCondLst>
                                            <p:cond delay="0"/>
                                          </p:stCondLst>
                                        </p:cTn>
                                        <p:tgtEl>
                                          <p:spTgt spid="59"/>
                                        </p:tgtEl>
                                        <p:attrNameLst>
                                          <p:attrName>style.visibility</p:attrName>
                                        </p:attrNameLst>
                                      </p:cBhvr>
                                      <p:to>
                                        <p:strVal val="visible"/>
                                      </p:to>
                                    </p:set>
                                  </p:childTnLst>
                                </p:cTn>
                              </p:par>
                            </p:childTnLst>
                          </p:cTn>
                        </p:par>
                        <p:par>
                          <p:cTn id="38" fill="hold">
                            <p:stCondLst>
                              <p:cond delay="2500"/>
                            </p:stCondLst>
                            <p:childTnLst>
                              <p:par>
                                <p:cTn id="39" presetID="1" presetClass="entr" presetSubtype="0" fill="hold" grpId="0" nodeType="afterEffect">
                                  <p:stCondLst>
                                    <p:cond delay="0"/>
                                  </p:stCondLst>
                                  <p:childTnLst>
                                    <p:set>
                                      <p:cBhvr>
                                        <p:cTn id="40" dur="1" fill="hold">
                                          <p:stCondLst>
                                            <p:cond delay="0"/>
                                          </p:stCondLst>
                                        </p:cTn>
                                        <p:tgtEl>
                                          <p:spTgt spid="60"/>
                                        </p:tgtEl>
                                        <p:attrNameLst>
                                          <p:attrName>style.visibility</p:attrName>
                                        </p:attrNameLst>
                                      </p:cBhvr>
                                      <p:to>
                                        <p:strVal val="visible"/>
                                      </p:to>
                                    </p:set>
                                  </p:childTnLst>
                                </p:cTn>
                              </p:par>
                            </p:childTnLst>
                          </p:cTn>
                        </p:par>
                        <p:par>
                          <p:cTn id="41" fill="hold">
                            <p:stCondLst>
                              <p:cond delay="2500"/>
                            </p:stCondLst>
                            <p:childTnLst>
                              <p:par>
                                <p:cTn id="42" presetID="1" presetClass="entr" presetSubtype="0" fill="hold" grpId="0" nodeType="afterEffect">
                                  <p:stCondLst>
                                    <p:cond delay="0"/>
                                  </p:stCondLst>
                                  <p:childTnLst>
                                    <p:set>
                                      <p:cBhvr>
                                        <p:cTn id="43" dur="1" fill="hold">
                                          <p:stCondLst>
                                            <p:cond delay="0"/>
                                          </p:stCondLst>
                                        </p:cTn>
                                        <p:tgtEl>
                                          <p:spTgt spid="61"/>
                                        </p:tgtEl>
                                        <p:attrNameLst>
                                          <p:attrName>style.visibility</p:attrName>
                                        </p:attrNameLst>
                                      </p:cBhvr>
                                      <p:to>
                                        <p:strVal val="visible"/>
                                      </p:to>
                                    </p:set>
                                  </p:childTnLst>
                                </p:cTn>
                              </p:par>
                            </p:childTnLst>
                          </p:cTn>
                        </p:par>
                        <p:par>
                          <p:cTn id="44" fill="hold">
                            <p:stCondLst>
                              <p:cond delay="2500"/>
                            </p:stCondLst>
                            <p:childTnLst>
                              <p:par>
                                <p:cTn id="45" presetID="1" presetClass="entr" presetSubtype="0" fill="hold" grpId="0" nodeType="after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childTnLst>
                          </p:cTn>
                        </p:par>
                        <p:par>
                          <p:cTn id="47" fill="hold">
                            <p:stCondLst>
                              <p:cond delay="2500"/>
                            </p:stCondLst>
                            <p:childTnLst>
                              <p:par>
                                <p:cTn id="48" presetID="1" presetClass="entr" presetSubtype="0" fill="hold" grpId="0" nodeType="afterEffect">
                                  <p:stCondLst>
                                    <p:cond delay="0"/>
                                  </p:stCondLst>
                                  <p:childTnLst>
                                    <p:set>
                                      <p:cBhvr>
                                        <p:cTn id="49" dur="1" fill="hold">
                                          <p:stCondLst>
                                            <p:cond delay="0"/>
                                          </p:stCondLst>
                                        </p:cTn>
                                        <p:tgtEl>
                                          <p:spTgt spid="33"/>
                                        </p:tgtEl>
                                        <p:attrNameLst>
                                          <p:attrName>style.visibility</p:attrName>
                                        </p:attrNameLst>
                                      </p:cBhvr>
                                      <p:to>
                                        <p:strVal val="visible"/>
                                      </p:to>
                                    </p:set>
                                  </p:childTnLst>
                                </p:cTn>
                              </p:par>
                            </p:childTnLst>
                          </p:cTn>
                        </p:par>
                        <p:par>
                          <p:cTn id="50" fill="hold">
                            <p:stCondLst>
                              <p:cond delay="2500"/>
                            </p:stCondLst>
                            <p:childTnLst>
                              <p:par>
                                <p:cTn id="51" presetID="1" presetClass="entr" presetSubtype="0" fill="hold" grpId="0" nodeType="afterEffect">
                                  <p:stCondLst>
                                    <p:cond delay="0"/>
                                  </p:stCondLst>
                                  <p:childTnLst>
                                    <p:set>
                                      <p:cBhvr>
                                        <p:cTn id="52" dur="1" fill="hold">
                                          <p:stCondLst>
                                            <p:cond delay="0"/>
                                          </p:stCondLst>
                                        </p:cTn>
                                        <p:tgtEl>
                                          <p:spTgt spid="34"/>
                                        </p:tgtEl>
                                        <p:attrNameLst>
                                          <p:attrName>style.visibility</p:attrName>
                                        </p:attrNameLst>
                                      </p:cBhvr>
                                      <p:to>
                                        <p:strVal val="visible"/>
                                      </p:to>
                                    </p:set>
                                  </p:childTnLst>
                                </p:cTn>
                              </p:par>
                            </p:childTnLst>
                          </p:cTn>
                        </p:par>
                        <p:par>
                          <p:cTn id="53" fill="hold">
                            <p:stCondLst>
                              <p:cond delay="2500"/>
                            </p:stCondLst>
                            <p:childTnLst>
                              <p:par>
                                <p:cTn id="54" presetID="1" presetClass="entr" presetSubtype="0" fill="hold" grpId="0" nodeType="afterEffect">
                                  <p:stCondLst>
                                    <p:cond delay="0"/>
                                  </p:stCondLst>
                                  <p:childTnLst>
                                    <p:set>
                                      <p:cBhvr>
                                        <p:cTn id="55" dur="1" fill="hold">
                                          <p:stCondLst>
                                            <p:cond delay="0"/>
                                          </p:stCondLst>
                                        </p:cTn>
                                        <p:tgtEl>
                                          <p:spTgt spid="35"/>
                                        </p:tgtEl>
                                        <p:attrNameLst>
                                          <p:attrName>style.visibility</p:attrName>
                                        </p:attrNameLst>
                                      </p:cBhvr>
                                      <p:to>
                                        <p:strVal val="visible"/>
                                      </p:to>
                                    </p:set>
                                  </p:childTnLst>
                                </p:cTn>
                              </p:par>
                            </p:childTnLst>
                          </p:cTn>
                        </p:par>
                        <p:par>
                          <p:cTn id="56" fill="hold">
                            <p:stCondLst>
                              <p:cond delay="2500"/>
                            </p:stCondLst>
                            <p:childTnLst>
                              <p:par>
                                <p:cTn id="57" presetID="1" presetClass="entr" presetSubtype="0" fill="hold" grpId="0" nodeType="afterEffect">
                                  <p:stCondLst>
                                    <p:cond delay="0"/>
                                  </p:stCondLst>
                                  <p:childTnLst>
                                    <p:set>
                                      <p:cBhvr>
                                        <p:cTn id="58"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3" grpId="0"/>
      <p:bldP spid="34" grpId="0"/>
      <p:bldP spid="35" grpId="0"/>
      <p:bldP spid="36" grpId="0"/>
      <p:bldP spid="58" grpId="0"/>
      <p:bldP spid="59" grpId="0"/>
      <p:bldP spid="60" grpId="0"/>
      <p:bldP spid="6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tyImages-839947982.png"/>
          <p:cNvPicPr>
            <a:picLocks noChangeAspect="1"/>
          </p:cNvPicPr>
          <p:nvPr/>
        </p:nvPicPr>
        <p:blipFill>
          <a:blip r:embed="rId3">
            <a:alphaModFix amt="33000"/>
            <a:extLst>
              <a:ext uri="{28A0092B-C50C-407E-A947-70E740481C1C}">
                <a14:useLocalDpi xmlns:a14="http://schemas.microsoft.com/office/drawing/2010/main" val="0"/>
              </a:ext>
            </a:extLst>
          </a:blip>
          <a:stretch>
            <a:fillRect/>
          </a:stretch>
        </p:blipFill>
        <p:spPr>
          <a:xfrm>
            <a:off x="4143547" y="834364"/>
            <a:ext cx="6979566" cy="6979566"/>
          </a:xfrm>
          <a:prstGeom prst="rect">
            <a:avLst/>
          </a:prstGeom>
        </p:spPr>
      </p:pic>
      <p:sp>
        <p:nvSpPr>
          <p:cNvPr id="7" name="Rectangle 6"/>
          <p:cNvSpPr/>
          <p:nvPr/>
        </p:nvSpPr>
        <p:spPr>
          <a:xfrm>
            <a:off x="0" y="0"/>
            <a:ext cx="9906000" cy="1600201"/>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fontScale="90000"/>
          </a:bodyPr>
          <a:lstStyle/>
          <a:p>
            <a:r>
              <a:rPr lang="en-US">
                <a:solidFill>
                  <a:schemeClr val="bg1"/>
                </a:solidFill>
                <a:latin typeface="Avenir Book"/>
                <a:cs typeface="Avenir Book"/>
              </a:rPr>
              <a:t>What Does California Law Say </a:t>
            </a:r>
            <a:br>
              <a:rPr lang="en-US">
                <a:solidFill>
                  <a:schemeClr val="bg1"/>
                </a:solidFill>
                <a:latin typeface="Avenir Book"/>
                <a:cs typeface="Avenir Book"/>
              </a:rPr>
            </a:br>
            <a:r>
              <a:rPr lang="en-US">
                <a:solidFill>
                  <a:schemeClr val="bg1"/>
                </a:solidFill>
                <a:latin typeface="Avenir Book"/>
                <a:cs typeface="Avenir Book"/>
              </a:rPr>
              <a:t>About School Attendance?</a:t>
            </a:r>
          </a:p>
        </p:txBody>
      </p:sp>
      <p:sp>
        <p:nvSpPr>
          <p:cNvPr id="3" name="Content Placeholder 2"/>
          <p:cNvSpPr>
            <a:spLocks noGrp="1"/>
          </p:cNvSpPr>
          <p:nvPr>
            <p:ph idx="1"/>
          </p:nvPr>
        </p:nvSpPr>
        <p:spPr>
          <a:xfrm>
            <a:off x="495300" y="1831114"/>
            <a:ext cx="8915400" cy="655438"/>
          </a:xfrm>
        </p:spPr>
        <p:txBody>
          <a:bodyPr>
            <a:normAutofit/>
          </a:bodyPr>
          <a:lstStyle/>
          <a:p>
            <a:r>
              <a:rPr lang="en-US" b="1">
                <a:latin typeface="Avenir Book"/>
                <a:cs typeface="Avenir Book"/>
              </a:rPr>
              <a:t>Compulsory Attendance Law</a:t>
            </a:r>
          </a:p>
          <a:p>
            <a:pPr marL="0" indent="0">
              <a:buNone/>
            </a:pPr>
            <a:endParaRPr lang="en-US" sz="2800">
              <a:latin typeface="Avenir Book"/>
              <a:ea typeface="Tahoma" panose="020B0604030504040204" pitchFamily="34" charset="0"/>
              <a:cs typeface="Avenir Book"/>
            </a:endParaRPr>
          </a:p>
          <a:p>
            <a:pPr marL="0" indent="0">
              <a:buNone/>
            </a:pPr>
            <a:endParaRPr lang="en-US" sz="2600">
              <a:latin typeface="Avenir Book"/>
              <a:cs typeface="Avenir Book"/>
            </a:endParaRPr>
          </a:p>
        </p:txBody>
      </p:sp>
      <p:sp>
        <p:nvSpPr>
          <p:cNvPr id="4" name="TextBox 3"/>
          <p:cNvSpPr txBox="1"/>
          <p:nvPr/>
        </p:nvSpPr>
        <p:spPr>
          <a:xfrm>
            <a:off x="2442362" y="2593119"/>
            <a:ext cx="4955776" cy="369332"/>
          </a:xfrm>
          <a:prstGeom prst="rect">
            <a:avLst/>
          </a:prstGeom>
          <a:noFill/>
        </p:spPr>
        <p:txBody>
          <a:bodyPr wrap="square" rtlCol="0">
            <a:spAutoFit/>
          </a:bodyPr>
          <a:lstStyle/>
          <a:p>
            <a:r>
              <a:rPr lang="en-US" b="1">
                <a:latin typeface="Avenir"/>
                <a:cs typeface="Avenir"/>
              </a:rPr>
              <a:t>Mandatory Attendance California EC 48200</a:t>
            </a:r>
          </a:p>
        </p:txBody>
      </p:sp>
      <p:sp>
        <p:nvSpPr>
          <p:cNvPr id="5" name="TextBox 4"/>
          <p:cNvSpPr txBox="1"/>
          <p:nvPr/>
        </p:nvSpPr>
        <p:spPr>
          <a:xfrm>
            <a:off x="1270029" y="3325036"/>
            <a:ext cx="7238274" cy="2062103"/>
          </a:xfrm>
          <a:prstGeom prst="rect">
            <a:avLst/>
          </a:prstGeom>
          <a:noFill/>
        </p:spPr>
        <p:txBody>
          <a:bodyPr wrap="square" rtlCol="0">
            <a:spAutoFit/>
          </a:bodyPr>
          <a:lstStyle/>
          <a:p>
            <a:r>
              <a:rPr lang="en-US" sz="3200"/>
              <a:t>“</a:t>
            </a:r>
            <a:r>
              <a:rPr lang="en-US" sz="3200" i="1"/>
              <a:t>Each person between the age of 6 and 18…shall attend the public full time day school or continuation school or classes for the full time designated…</a:t>
            </a:r>
            <a:r>
              <a:rPr lang="en-US" sz="3200"/>
              <a:t>”</a:t>
            </a:r>
          </a:p>
        </p:txBody>
      </p:sp>
      <p:pic>
        <p:nvPicPr>
          <p:cNvPr id="8" name="Picture 7" descr="LAUSD_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9644" y="1137000"/>
            <a:ext cx="689974" cy="694114"/>
          </a:xfrm>
          <a:prstGeom prst="rect">
            <a:avLst/>
          </a:prstGeom>
        </p:spPr>
      </p:pic>
      <p:sp>
        <p:nvSpPr>
          <p:cNvPr id="9" name="Slide Number Placeholder 8"/>
          <p:cNvSpPr>
            <a:spLocks noGrp="1"/>
          </p:cNvSpPr>
          <p:nvPr>
            <p:ph type="sldNum" sz="quarter" idx="12"/>
          </p:nvPr>
        </p:nvSpPr>
        <p:spPr/>
        <p:txBody>
          <a:bodyPr/>
          <a:lstStyle/>
          <a:p>
            <a:fld id="{A54BDD0D-9D06-4347-9DDF-B78EE7639633}" type="slidenum">
              <a:rPr lang="en-US" smtClean="0"/>
              <a:t>11</a:t>
            </a:fld>
            <a:endParaRPr lang="en-US"/>
          </a:p>
        </p:txBody>
      </p:sp>
    </p:spTree>
    <p:extLst>
      <p:ext uri="{BB962C8B-B14F-4D97-AF65-F5344CB8AC3E}">
        <p14:creationId xmlns:p14="http://schemas.microsoft.com/office/powerpoint/2010/main" val="29263715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ettyImages-855227512.jpg"/>
          <p:cNvPicPr>
            <a:picLocks noChangeAspect="1"/>
          </p:cNvPicPr>
          <p:nvPr/>
        </p:nvPicPr>
        <p:blipFill rotWithShape="1">
          <a:blip r:embed="rId3">
            <a:alphaModFix/>
            <a:extLst>
              <a:ext uri="{28A0092B-C50C-407E-A947-70E740481C1C}">
                <a14:useLocalDpi xmlns:a14="http://schemas.microsoft.com/office/drawing/2010/main" val="0"/>
              </a:ext>
            </a:extLst>
          </a:blip>
          <a:srcRect l="15357" t="13603" r="35055" b="12656"/>
          <a:stretch/>
        </p:blipFill>
        <p:spPr>
          <a:xfrm>
            <a:off x="0" y="1600200"/>
            <a:ext cx="5303583" cy="5257800"/>
          </a:xfrm>
          <a:prstGeom prst="rect">
            <a:avLst/>
          </a:prstGeom>
        </p:spPr>
      </p:pic>
      <p:sp>
        <p:nvSpPr>
          <p:cNvPr id="7" name="Rectangle 6"/>
          <p:cNvSpPr/>
          <p:nvPr/>
        </p:nvSpPr>
        <p:spPr>
          <a:xfrm>
            <a:off x="0" y="0"/>
            <a:ext cx="9906000" cy="1600201"/>
          </a:xfrm>
          <a:prstGeom prst="rect">
            <a:avLst/>
          </a:prstGeom>
          <a:solidFill>
            <a:srgbClr val="FBB04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title"/>
          </p:nvPr>
        </p:nvSpPr>
        <p:spPr/>
        <p:txBody>
          <a:bodyPr>
            <a:normAutofit fontScale="90000"/>
          </a:bodyPr>
          <a:lstStyle/>
          <a:p>
            <a:r>
              <a:rPr lang="en-US" dirty="0">
                <a:solidFill>
                  <a:schemeClr val="bg1"/>
                </a:solidFill>
                <a:latin typeface="Avenir Book"/>
                <a:cs typeface="Avenir Book"/>
              </a:rPr>
              <a:t>Did you Know: California Law holds </a:t>
            </a:r>
            <a:br>
              <a:rPr lang="en-US" dirty="0">
                <a:solidFill>
                  <a:schemeClr val="bg1"/>
                </a:solidFill>
                <a:latin typeface="Avenir Book"/>
                <a:cs typeface="Avenir Book"/>
              </a:rPr>
            </a:br>
            <a:r>
              <a:rPr lang="en-US" dirty="0">
                <a:solidFill>
                  <a:schemeClr val="bg1"/>
                </a:solidFill>
                <a:latin typeface="Avenir Book"/>
                <a:cs typeface="Avenir Book"/>
              </a:rPr>
              <a:t>Parents </a:t>
            </a:r>
            <a:r>
              <a:rPr lang="en-US" dirty="0" err="1">
                <a:solidFill>
                  <a:schemeClr val="bg1"/>
                </a:solidFill>
                <a:latin typeface="Avenir Book"/>
                <a:cs typeface="Avenir Book"/>
              </a:rPr>
              <a:t>Responsibe</a:t>
            </a:r>
          </a:p>
        </p:txBody>
      </p:sp>
      <p:sp>
        <p:nvSpPr>
          <p:cNvPr id="8" name="Content Placeholder 2"/>
          <p:cNvSpPr>
            <a:spLocks noGrp="1"/>
          </p:cNvSpPr>
          <p:nvPr>
            <p:ph idx="1"/>
          </p:nvPr>
        </p:nvSpPr>
        <p:spPr>
          <a:xfrm>
            <a:off x="5269695" y="1849976"/>
            <a:ext cx="4636305" cy="1312993"/>
          </a:xfrm>
        </p:spPr>
        <p:txBody>
          <a:bodyPr vert="horz" lIns="91440" tIns="45720" rIns="91440" bIns="45720" rtlCol="0" anchor="t">
            <a:normAutofit fontScale="92500" lnSpcReduction="10000"/>
          </a:bodyPr>
          <a:lstStyle/>
          <a:p>
            <a:r>
              <a:rPr lang="en-US" sz="2800" b="1" dirty="0">
                <a:latin typeface="Avenir Book"/>
                <a:cs typeface="Avenir Book"/>
              </a:rPr>
              <a:t>According to</a:t>
            </a:r>
            <a:endParaRPr lang="en-US" b="1" dirty="0">
              <a:latin typeface="Avenir Book"/>
              <a:cs typeface="Avenir Book"/>
            </a:endParaRPr>
          </a:p>
          <a:p>
            <a:pPr marL="0" indent="0">
              <a:buNone/>
            </a:pPr>
            <a:r>
              <a:rPr lang="en-US" sz="2800" b="1" dirty="0">
                <a:latin typeface="Avenir Book"/>
                <a:cs typeface="Avenir Book"/>
              </a:rPr>
              <a:t>California                                   Education Code 48260.5</a:t>
            </a:r>
            <a:endParaRPr lang="en-US" b="1">
              <a:latin typeface="Avenir Book"/>
              <a:cs typeface="Avenir Book"/>
            </a:endParaRPr>
          </a:p>
          <a:p>
            <a:pPr marL="0" indent="0">
              <a:buNone/>
            </a:pPr>
            <a:endParaRPr lang="en-US" sz="2800">
              <a:latin typeface="Avenir Book"/>
              <a:ea typeface="Tahoma" panose="020B0604030504040204" pitchFamily="34" charset="0"/>
              <a:cs typeface="Avenir Book"/>
            </a:endParaRPr>
          </a:p>
          <a:p>
            <a:pPr marL="0" indent="0">
              <a:buNone/>
            </a:pPr>
            <a:endParaRPr lang="en-US" sz="2600">
              <a:latin typeface="Avenir Book"/>
              <a:cs typeface="Avenir Book"/>
            </a:endParaRPr>
          </a:p>
        </p:txBody>
      </p:sp>
      <p:sp>
        <p:nvSpPr>
          <p:cNvPr id="9" name="TextBox 8"/>
          <p:cNvSpPr txBox="1"/>
          <p:nvPr/>
        </p:nvSpPr>
        <p:spPr>
          <a:xfrm>
            <a:off x="5625678" y="3849363"/>
            <a:ext cx="3936220" cy="1815882"/>
          </a:xfrm>
          <a:prstGeom prst="rect">
            <a:avLst/>
          </a:prstGeom>
          <a:noFill/>
        </p:spPr>
        <p:txBody>
          <a:bodyPr wrap="square" rtlCol="0">
            <a:spAutoFit/>
          </a:bodyPr>
          <a:lstStyle/>
          <a:p>
            <a:r>
              <a:rPr lang="en-US" sz="2800" i="1"/>
              <a:t>the parent or guardian is obligated to compel the attendance of the pupil at school.</a:t>
            </a:r>
          </a:p>
        </p:txBody>
      </p:sp>
      <p:pic>
        <p:nvPicPr>
          <p:cNvPr id="11" name="Picture 10" descr="LAUSD_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05866" y="5662237"/>
            <a:ext cx="689974" cy="694114"/>
          </a:xfrm>
          <a:prstGeom prst="rect">
            <a:avLst/>
          </a:prstGeom>
        </p:spPr>
      </p:pic>
      <p:sp>
        <p:nvSpPr>
          <p:cNvPr id="2" name="Slide Number Placeholder 1"/>
          <p:cNvSpPr>
            <a:spLocks noGrp="1"/>
          </p:cNvSpPr>
          <p:nvPr>
            <p:ph type="sldNum" sz="quarter" idx="12"/>
          </p:nvPr>
        </p:nvSpPr>
        <p:spPr/>
        <p:txBody>
          <a:bodyPr/>
          <a:lstStyle/>
          <a:p>
            <a:fld id="{A54BDD0D-9D06-4347-9DDF-B78EE7639633}" type="slidenum">
              <a:rPr lang="en-US" smtClean="0"/>
              <a:t>12</a:t>
            </a:fld>
            <a:endParaRPr lang="en-US"/>
          </a:p>
        </p:txBody>
      </p:sp>
    </p:spTree>
    <p:extLst>
      <p:ext uri="{BB962C8B-B14F-4D97-AF65-F5344CB8AC3E}">
        <p14:creationId xmlns:p14="http://schemas.microsoft.com/office/powerpoint/2010/main" val="37567649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1"/>
            <a:ext cx="9906000" cy="1047904"/>
          </a:xfrm>
          <a:prstGeom prst="rect">
            <a:avLst/>
          </a:prstGeom>
          <a:solidFill>
            <a:srgbClr val="FBB04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BB040"/>
              </a:solidFill>
            </a:endParaRPr>
          </a:p>
        </p:txBody>
      </p:sp>
      <p:sp>
        <p:nvSpPr>
          <p:cNvPr id="6" name="Rectangle 5"/>
          <p:cNvSpPr/>
          <p:nvPr/>
        </p:nvSpPr>
        <p:spPr>
          <a:xfrm>
            <a:off x="0" y="0"/>
            <a:ext cx="3827856" cy="256848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91038" y="123661"/>
            <a:ext cx="3536818" cy="2664822"/>
          </a:xfrm>
        </p:spPr>
        <p:txBody>
          <a:bodyPr>
            <a:normAutofit/>
          </a:bodyPr>
          <a:lstStyle/>
          <a:p>
            <a:pPr algn="l"/>
            <a:r>
              <a:rPr lang="en-US" altLang="en-US">
                <a:solidFill>
                  <a:schemeClr val="bg1"/>
                </a:solidFill>
                <a:latin typeface="Avenir Book"/>
                <a:ea typeface="ＭＳ Ｐゴシック" panose="020B0600070205080204" pitchFamily="34" charset="-128"/>
                <a:cs typeface="Avenir Book"/>
              </a:rPr>
              <a:t>Why is Attendance Important?</a:t>
            </a:r>
            <a:endParaRPr lang="en-US">
              <a:solidFill>
                <a:schemeClr val="bg1"/>
              </a:solidFill>
              <a:latin typeface="Avenir Book"/>
              <a:cs typeface="Avenir Book"/>
            </a:endParaRPr>
          </a:p>
        </p:txBody>
      </p:sp>
      <p:sp>
        <p:nvSpPr>
          <p:cNvPr id="3" name="Content Placeholder 2"/>
          <p:cNvSpPr>
            <a:spLocks noGrp="1"/>
          </p:cNvSpPr>
          <p:nvPr>
            <p:ph idx="1"/>
          </p:nvPr>
        </p:nvSpPr>
        <p:spPr>
          <a:xfrm>
            <a:off x="4147575" y="1650328"/>
            <a:ext cx="5541943" cy="1207766"/>
          </a:xfrm>
        </p:spPr>
        <p:txBody>
          <a:bodyPr>
            <a:normAutofit/>
          </a:bodyPr>
          <a:lstStyle/>
          <a:p>
            <a:pPr marL="0" indent="0">
              <a:buNone/>
            </a:pPr>
            <a:r>
              <a:rPr lang="en-US" b="1">
                <a:latin typeface="Avenir Book"/>
                <a:cs typeface="Avenir Book"/>
              </a:rPr>
              <a:t>Brainstorm with your table or elbow partners.</a:t>
            </a:r>
          </a:p>
        </p:txBody>
      </p:sp>
      <p:pic>
        <p:nvPicPr>
          <p:cNvPr id="8" name="Picture 7"/>
          <p:cNvPicPr>
            <a:picLocks noChangeAspect="1"/>
          </p:cNvPicPr>
          <p:nvPr/>
        </p:nvPicPr>
        <p:blipFill>
          <a:blip r:embed="rId3"/>
          <a:stretch>
            <a:fillRect/>
          </a:stretch>
        </p:blipFill>
        <p:spPr>
          <a:xfrm>
            <a:off x="373358" y="2741451"/>
            <a:ext cx="3015560" cy="3890204"/>
          </a:xfrm>
          <a:prstGeom prst="rect">
            <a:avLst/>
          </a:prstGeom>
          <a:ln>
            <a:noFill/>
          </a:ln>
          <a:effectLst>
            <a:outerShdw blurRad="292100" dist="139700" dir="2700000" algn="tl" rotWithShape="0">
              <a:srgbClr val="333333">
                <a:alpha val="65000"/>
              </a:srgbClr>
            </a:outerShdw>
          </a:effectLst>
        </p:spPr>
      </p:pic>
      <p:sp>
        <p:nvSpPr>
          <p:cNvPr id="9" name="Content Placeholder 2"/>
          <p:cNvSpPr txBox="1">
            <a:spLocks/>
          </p:cNvSpPr>
          <p:nvPr/>
        </p:nvSpPr>
        <p:spPr>
          <a:xfrm>
            <a:off x="4243217" y="2948620"/>
            <a:ext cx="5233149" cy="3910346"/>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a:latin typeface="Avenir Book"/>
                <a:ea typeface="Tahoma" panose="020B0604030504040204" pitchFamily="34" charset="0"/>
                <a:cs typeface="Avenir Book"/>
              </a:rPr>
              <a:t>Share with each other why you should attend school and why attendance is important.</a:t>
            </a:r>
          </a:p>
          <a:p>
            <a:pPr marL="0" indent="0">
              <a:buFont typeface="Arial"/>
              <a:buNone/>
            </a:pPr>
            <a:endParaRPr lang="en-US" sz="2600">
              <a:latin typeface="Avenir Book"/>
              <a:cs typeface="Avenir Book"/>
            </a:endParaRPr>
          </a:p>
        </p:txBody>
      </p:sp>
      <p:pic>
        <p:nvPicPr>
          <p:cNvPr id="11" name="Picture 10" descr="LAUSD_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9225" y="5749050"/>
            <a:ext cx="689974" cy="694114"/>
          </a:xfrm>
          <a:prstGeom prst="rect">
            <a:avLst/>
          </a:prstGeom>
        </p:spPr>
      </p:pic>
      <p:sp>
        <p:nvSpPr>
          <p:cNvPr id="4" name="Slide Number Placeholder 3"/>
          <p:cNvSpPr>
            <a:spLocks noGrp="1"/>
          </p:cNvSpPr>
          <p:nvPr>
            <p:ph type="sldNum" sz="quarter" idx="12"/>
          </p:nvPr>
        </p:nvSpPr>
        <p:spPr/>
        <p:txBody>
          <a:bodyPr/>
          <a:lstStyle/>
          <a:p>
            <a:fld id="{A54BDD0D-9D06-4347-9DDF-B78EE7639633}" type="slidenum">
              <a:rPr lang="en-US" smtClean="0"/>
              <a:t>13</a:t>
            </a:fld>
            <a:endParaRPr lang="en-US"/>
          </a:p>
        </p:txBody>
      </p:sp>
    </p:spTree>
    <p:extLst>
      <p:ext uri="{BB962C8B-B14F-4D97-AF65-F5344CB8AC3E}">
        <p14:creationId xmlns:p14="http://schemas.microsoft.com/office/powerpoint/2010/main" val="11185289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906000" cy="160020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474846752-170667a_cantRea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90800"/>
            <a:ext cx="9906000" cy="4267200"/>
          </a:xfrm>
          <a:prstGeom prst="rect">
            <a:avLst/>
          </a:prstGeom>
        </p:spPr>
      </p:pic>
      <p:sp>
        <p:nvSpPr>
          <p:cNvPr id="2" name="Title 1"/>
          <p:cNvSpPr>
            <a:spLocks noGrp="1"/>
          </p:cNvSpPr>
          <p:nvPr>
            <p:ph type="title"/>
          </p:nvPr>
        </p:nvSpPr>
        <p:spPr/>
        <p:txBody>
          <a:bodyPr>
            <a:normAutofit fontScale="90000"/>
          </a:bodyPr>
          <a:lstStyle/>
          <a:p>
            <a:r>
              <a:rPr lang="en-US">
                <a:solidFill>
                  <a:schemeClr val="bg1"/>
                </a:solidFill>
              </a:rPr>
              <a:t>If Students Are Not in School, </a:t>
            </a:r>
            <a:br>
              <a:rPr lang="en-US">
                <a:solidFill>
                  <a:schemeClr val="bg1"/>
                </a:solidFill>
              </a:rPr>
            </a:br>
            <a:r>
              <a:rPr lang="en-US">
                <a:solidFill>
                  <a:schemeClr val="bg1"/>
                </a:solidFill>
              </a:rPr>
              <a:t>They Cannot Learn</a:t>
            </a:r>
          </a:p>
        </p:txBody>
      </p:sp>
      <p:sp>
        <p:nvSpPr>
          <p:cNvPr id="3" name="Content Placeholder 2"/>
          <p:cNvSpPr>
            <a:spLocks noGrp="1"/>
          </p:cNvSpPr>
          <p:nvPr>
            <p:ph idx="1"/>
          </p:nvPr>
        </p:nvSpPr>
        <p:spPr>
          <a:xfrm>
            <a:off x="495300" y="1831114"/>
            <a:ext cx="8915400" cy="3910346"/>
          </a:xfrm>
        </p:spPr>
        <p:txBody>
          <a:bodyPr vert="horz" lIns="91440" tIns="45720" rIns="91440" bIns="45720" rtlCol="0" anchor="t">
            <a:normAutofit/>
          </a:bodyPr>
          <a:lstStyle/>
          <a:p>
            <a:pPr>
              <a:buFont typeface="Arial" panose="020B0604020202020204" pitchFamily="34" charset="0"/>
              <a:buChar char="•"/>
            </a:pPr>
            <a:r>
              <a:rPr lang="en-US" altLang="en-US" sz="2600" dirty="0">
                <a:cs typeface="Tahoma" panose="020B0604030504040204" pitchFamily="34" charset="0"/>
              </a:rPr>
              <a:t>Students who are chronically absent in preschool, kindergarten, and first grade are less likely to read at grade level by third grade.</a:t>
            </a:r>
          </a:p>
          <a:p>
            <a:pPr>
              <a:buFont typeface="Arial" panose="020B0604020202020204" pitchFamily="34" charset="0"/>
              <a:buChar char="•"/>
            </a:pPr>
            <a:r>
              <a:rPr lang="en-US" altLang="en-US" sz="2600" dirty="0">
                <a:cs typeface="Tahoma" panose="020B0604030504040204" pitchFamily="34" charset="0"/>
              </a:rPr>
              <a:t>Students who do not read at grade level by the end of third grade are four times more likely than proficient readers to drop out of high school.</a:t>
            </a:r>
            <a:endParaRPr lang="en-US" altLang="en-US" sz="2600" dirty="0">
              <a:cs typeface="Calibri"/>
            </a:endParaRPr>
          </a:p>
          <a:p>
            <a:pPr>
              <a:buFont typeface="Arial" panose="020B0604020202020204" pitchFamily="34" charset="0"/>
              <a:buChar char="•"/>
            </a:pPr>
            <a:r>
              <a:rPr lang="en-US" altLang="en-US" sz="2600" dirty="0">
                <a:cs typeface="Tahoma" panose="020B0604030504040204" pitchFamily="34" charset="0"/>
              </a:rPr>
              <a:t>For everyone day missed, it takes a child </a:t>
            </a:r>
            <a:br>
              <a:rPr lang="en-US" altLang="en-US" sz="2600" dirty="0">
                <a:cs typeface="Calibri"/>
              </a:rPr>
            </a:br>
            <a:r>
              <a:rPr lang="en-US" altLang="en-US" sz="2600" dirty="0">
                <a:cs typeface="Tahoma" panose="020B0604030504040204" pitchFamily="34" charset="0"/>
              </a:rPr>
              <a:t>three days or more to make up for lost </a:t>
            </a:r>
            <a:br>
              <a:rPr lang="en-US" altLang="en-US" sz="2600" dirty="0">
                <a:cs typeface="Calibri"/>
              </a:rPr>
            </a:br>
            <a:r>
              <a:rPr lang="en-US" altLang="en-US" sz="2600" dirty="0">
                <a:cs typeface="Tahoma" panose="020B0604030504040204" pitchFamily="34" charset="0"/>
              </a:rPr>
              <a:t>instructional time.</a:t>
            </a:r>
            <a:endParaRPr lang="en-US" altLang="en-US" sz="2600" dirty="0">
              <a:cs typeface="Calibri"/>
            </a:endParaRPr>
          </a:p>
          <a:p>
            <a:pPr marL="0" indent="0">
              <a:buNone/>
            </a:pPr>
            <a:endParaRPr lang="en-US" sz="2600"/>
          </a:p>
        </p:txBody>
      </p:sp>
      <p:pic>
        <p:nvPicPr>
          <p:cNvPr id="8" name="Picture 7" descr="Pupil-Services_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914" y="6260793"/>
            <a:ext cx="479706" cy="497310"/>
          </a:xfrm>
          <a:prstGeom prst="rect">
            <a:avLst/>
          </a:prstGeom>
        </p:spPr>
      </p:pic>
      <p:sp>
        <p:nvSpPr>
          <p:cNvPr id="4" name="Slide Number Placeholder 3"/>
          <p:cNvSpPr>
            <a:spLocks noGrp="1"/>
          </p:cNvSpPr>
          <p:nvPr>
            <p:ph type="sldNum" sz="quarter" idx="12"/>
          </p:nvPr>
        </p:nvSpPr>
        <p:spPr/>
        <p:txBody>
          <a:bodyPr/>
          <a:lstStyle/>
          <a:p>
            <a:fld id="{A54BDD0D-9D06-4347-9DDF-B78EE7639633}" type="slidenum">
              <a:rPr lang="en-US" smtClean="0"/>
              <a:t>14</a:t>
            </a:fld>
            <a:endParaRPr lang="en-US"/>
          </a:p>
        </p:txBody>
      </p:sp>
    </p:spTree>
    <p:extLst>
      <p:ext uri="{BB962C8B-B14F-4D97-AF65-F5344CB8AC3E}">
        <p14:creationId xmlns:p14="http://schemas.microsoft.com/office/powerpoint/2010/main" val="39097980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4738916" y="1665927"/>
            <a:ext cx="2160317" cy="88913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Ins="365760" rtlCol="0" anchor="ctr">
            <a:spAutoFit/>
          </a:bodyPr>
          <a:lstStyle/>
          <a:p>
            <a:pPr>
              <a:lnSpc>
                <a:spcPts val="2940"/>
              </a:lnSpc>
            </a:pPr>
            <a:r>
              <a:rPr lang="en-US" sz="3200">
                <a:solidFill>
                  <a:srgbClr val="FFFFFF"/>
                </a:solidFill>
              </a:rPr>
              <a:t>Far Below Basic</a:t>
            </a:r>
          </a:p>
        </p:txBody>
      </p:sp>
      <p:sp>
        <p:nvSpPr>
          <p:cNvPr id="31" name="Rectangle 30"/>
          <p:cNvSpPr/>
          <p:nvPr/>
        </p:nvSpPr>
        <p:spPr>
          <a:xfrm>
            <a:off x="5285214" y="1835164"/>
            <a:ext cx="2977901" cy="586784"/>
          </a:xfrm>
          <a:prstGeom prst="rect">
            <a:avLst/>
          </a:prstGeom>
        </p:spPr>
        <p:txBody>
          <a:bodyPr wrap="square" lIns="0" rIns="0">
            <a:spAutoFit/>
          </a:bodyPr>
          <a:lstStyle/>
          <a:p>
            <a:pPr algn="r">
              <a:lnSpc>
                <a:spcPct val="85000"/>
              </a:lnSpc>
            </a:pPr>
            <a:r>
              <a:rPr lang="en-US" sz="2133">
                <a:solidFill>
                  <a:srgbClr val="FFFFFF"/>
                </a:solidFill>
              </a:rPr>
              <a:t>Less that 87%</a:t>
            </a:r>
          </a:p>
          <a:p>
            <a:pPr algn="r">
              <a:lnSpc>
                <a:spcPct val="85000"/>
              </a:lnSpc>
            </a:pPr>
            <a:r>
              <a:rPr lang="en-US" sz="1600">
                <a:solidFill>
                  <a:srgbClr val="FFFFFF"/>
                </a:solidFill>
              </a:rPr>
              <a:t>24 or more absences</a:t>
            </a:r>
          </a:p>
        </p:txBody>
      </p:sp>
      <p:sp>
        <p:nvSpPr>
          <p:cNvPr id="12" name="Rectangle 11"/>
          <p:cNvSpPr/>
          <p:nvPr/>
        </p:nvSpPr>
        <p:spPr>
          <a:xfrm>
            <a:off x="-1" y="1138731"/>
            <a:ext cx="4880238" cy="5105951"/>
          </a:xfrm>
          <a:prstGeom prst="rect">
            <a:avLst/>
          </a:prstGeom>
          <a:solidFill>
            <a:schemeClr val="tx2">
              <a:alpha val="7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itle 12"/>
          <p:cNvSpPr>
            <a:spLocks noGrp="1"/>
          </p:cNvSpPr>
          <p:nvPr>
            <p:ph type="title" idx="4294967295"/>
          </p:nvPr>
        </p:nvSpPr>
        <p:spPr>
          <a:xfrm>
            <a:off x="15040" y="-5389"/>
            <a:ext cx="9890960" cy="1202035"/>
          </a:xfrm>
        </p:spPr>
        <p:txBody>
          <a:bodyPr>
            <a:noAutofit/>
          </a:bodyPr>
          <a:lstStyle/>
          <a:p>
            <a:pPr algn="ctr"/>
            <a:r>
              <a:rPr lang="en-US" altLang="en-US">
                <a:solidFill>
                  <a:schemeClr val="accent3">
                    <a:lumMod val="75000"/>
                  </a:schemeClr>
                </a:solidFill>
                <a:latin typeface="Avenir"/>
                <a:cs typeface="Avenir"/>
              </a:rPr>
              <a:t>Potential Lifelong Consequences</a:t>
            </a:r>
          </a:p>
        </p:txBody>
      </p:sp>
      <p:sp>
        <p:nvSpPr>
          <p:cNvPr id="4" name="TextBox 3"/>
          <p:cNvSpPr txBox="1"/>
          <p:nvPr/>
        </p:nvSpPr>
        <p:spPr>
          <a:xfrm>
            <a:off x="587083" y="1361011"/>
            <a:ext cx="3927710" cy="3970318"/>
          </a:xfrm>
          <a:prstGeom prst="rect">
            <a:avLst/>
          </a:prstGeom>
          <a:noFill/>
        </p:spPr>
        <p:txBody>
          <a:bodyPr wrap="square" rtlCol="0">
            <a:spAutoFit/>
          </a:bodyPr>
          <a:lstStyle/>
          <a:p>
            <a:r>
              <a:rPr lang="en-US" sz="2800" i="1">
                <a:solidFill>
                  <a:schemeClr val="bg1"/>
                </a:solidFill>
                <a:latin typeface="Avenir Book"/>
                <a:cs typeface="Avenir Book"/>
              </a:rPr>
              <a:t>Chronic Absence has been identified as a strong predictor of </a:t>
            </a:r>
          </a:p>
          <a:p>
            <a:r>
              <a:rPr lang="en-US" sz="2800" i="1">
                <a:solidFill>
                  <a:schemeClr val="bg1"/>
                </a:solidFill>
                <a:latin typeface="Avenir Book"/>
                <a:cs typeface="Avenir Book"/>
              </a:rPr>
              <a:t>low educational attainment, lower wages, higher unemployment </a:t>
            </a:r>
          </a:p>
          <a:p>
            <a:r>
              <a:rPr lang="en-US" sz="2800" i="1">
                <a:solidFill>
                  <a:schemeClr val="bg1"/>
                </a:solidFill>
                <a:latin typeface="Avenir Book"/>
                <a:cs typeface="Avenir Book"/>
              </a:rPr>
              <a:t>and in general, lower </a:t>
            </a:r>
          </a:p>
          <a:p>
            <a:r>
              <a:rPr lang="en-US" sz="2800" i="1">
                <a:solidFill>
                  <a:schemeClr val="bg1"/>
                </a:solidFill>
                <a:latin typeface="Avenir Book"/>
                <a:cs typeface="Avenir Book"/>
              </a:rPr>
              <a:t>quality of life.</a:t>
            </a:r>
          </a:p>
        </p:txBody>
      </p:sp>
      <p:sp>
        <p:nvSpPr>
          <p:cNvPr id="5" name="TextBox 4"/>
          <p:cNvSpPr txBox="1"/>
          <p:nvPr/>
        </p:nvSpPr>
        <p:spPr>
          <a:xfrm>
            <a:off x="-70588" y="6244682"/>
            <a:ext cx="9645805" cy="523220"/>
          </a:xfrm>
          <a:prstGeom prst="rect">
            <a:avLst/>
          </a:prstGeom>
          <a:noFill/>
        </p:spPr>
        <p:txBody>
          <a:bodyPr wrap="square" rtlCol="0">
            <a:spAutoFit/>
          </a:bodyPr>
          <a:lstStyle/>
          <a:p>
            <a:pPr algn="ctr"/>
            <a:r>
              <a:rPr lang="en-US" sz="1400" b="1">
                <a:latin typeface="Avenir"/>
                <a:cs typeface="Avenir"/>
              </a:rPr>
              <a:t>Adapted from the</a:t>
            </a:r>
            <a:r>
              <a:rPr lang="en-US" sz="1400" b="1" i="1">
                <a:latin typeface="Avenir"/>
                <a:cs typeface="Avenir"/>
              </a:rPr>
              <a:t> National Center for School Engagement </a:t>
            </a:r>
            <a:r>
              <a:rPr lang="en-US" sz="1400" b="1">
                <a:latin typeface="Avenir"/>
                <a:cs typeface="Avenir"/>
              </a:rPr>
              <a:t>- </a:t>
            </a:r>
            <a:r>
              <a:rPr lang="en-US" sz="1400" b="1" i="1">
                <a:latin typeface="Avenir"/>
                <a:cs typeface="Avenir"/>
              </a:rPr>
              <a:t>Promoting  attendance, attachment and achievement </a:t>
            </a:r>
          </a:p>
        </p:txBody>
      </p:sp>
      <p:sp>
        <p:nvSpPr>
          <p:cNvPr id="6" name="TextBox 5"/>
          <p:cNvSpPr txBox="1"/>
          <p:nvPr/>
        </p:nvSpPr>
        <p:spPr>
          <a:xfrm>
            <a:off x="10959955" y="411539"/>
            <a:ext cx="184666" cy="369332"/>
          </a:xfrm>
          <a:prstGeom prst="rect">
            <a:avLst/>
          </a:prstGeom>
          <a:noFill/>
        </p:spPr>
        <p:txBody>
          <a:bodyPr wrap="none" rtlCol="0">
            <a:spAutoFit/>
          </a:bodyPr>
          <a:lstStyle/>
          <a:p>
            <a:endParaRPr lang="en-US"/>
          </a:p>
        </p:txBody>
      </p:sp>
      <p:sp>
        <p:nvSpPr>
          <p:cNvPr id="2" name="Slide Number Placeholder 1"/>
          <p:cNvSpPr>
            <a:spLocks noGrp="1"/>
          </p:cNvSpPr>
          <p:nvPr>
            <p:ph type="sldNum" sz="quarter" idx="12"/>
          </p:nvPr>
        </p:nvSpPr>
        <p:spPr/>
        <p:txBody>
          <a:bodyPr/>
          <a:lstStyle/>
          <a:p>
            <a:fld id="{A54BDD0D-9D06-4347-9DDF-B78EE7639633}" type="slidenum">
              <a:rPr lang="en-US" smtClean="0"/>
              <a:t>15</a:t>
            </a:fld>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5278" y="1132425"/>
            <a:ext cx="4850888" cy="5112258"/>
          </a:xfrm>
          <a:prstGeom prst="rect">
            <a:avLst/>
          </a:prstGeom>
        </p:spPr>
      </p:pic>
      <p:pic>
        <p:nvPicPr>
          <p:cNvPr id="17" name="Picture 16" descr="LAUSD_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85243" y="5550568"/>
            <a:ext cx="689974" cy="694114"/>
          </a:xfrm>
          <a:prstGeom prst="rect">
            <a:avLst/>
          </a:prstGeom>
        </p:spPr>
      </p:pic>
    </p:spTree>
    <p:extLst>
      <p:ext uri="{BB962C8B-B14F-4D97-AF65-F5344CB8AC3E}">
        <p14:creationId xmlns:p14="http://schemas.microsoft.com/office/powerpoint/2010/main" val="2327428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p:cNvSpPr/>
          <p:nvPr/>
        </p:nvSpPr>
        <p:spPr>
          <a:xfrm>
            <a:off x="0" y="0"/>
            <a:ext cx="9906000" cy="132415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4738916" y="1665927"/>
            <a:ext cx="2160317" cy="88913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Ins="365760" rtlCol="0" anchor="ctr">
            <a:spAutoFit/>
          </a:bodyPr>
          <a:lstStyle/>
          <a:p>
            <a:pPr>
              <a:lnSpc>
                <a:spcPts val="2940"/>
              </a:lnSpc>
            </a:pPr>
            <a:r>
              <a:rPr lang="en-US" sz="3200">
                <a:solidFill>
                  <a:srgbClr val="FFFFFF"/>
                </a:solidFill>
              </a:rPr>
              <a:t>Far Below Basic</a:t>
            </a:r>
          </a:p>
        </p:txBody>
      </p:sp>
      <p:sp>
        <p:nvSpPr>
          <p:cNvPr id="31" name="Rectangle 30"/>
          <p:cNvSpPr/>
          <p:nvPr/>
        </p:nvSpPr>
        <p:spPr>
          <a:xfrm>
            <a:off x="5285214" y="1835164"/>
            <a:ext cx="2977901" cy="586784"/>
          </a:xfrm>
          <a:prstGeom prst="rect">
            <a:avLst/>
          </a:prstGeom>
        </p:spPr>
        <p:txBody>
          <a:bodyPr wrap="square" lIns="0" rIns="0">
            <a:spAutoFit/>
          </a:bodyPr>
          <a:lstStyle/>
          <a:p>
            <a:pPr algn="r">
              <a:lnSpc>
                <a:spcPct val="85000"/>
              </a:lnSpc>
            </a:pPr>
            <a:r>
              <a:rPr lang="en-US" sz="2133">
                <a:solidFill>
                  <a:srgbClr val="FFFFFF"/>
                </a:solidFill>
              </a:rPr>
              <a:t>Less that 87%</a:t>
            </a:r>
          </a:p>
          <a:p>
            <a:pPr algn="r">
              <a:lnSpc>
                <a:spcPct val="85000"/>
              </a:lnSpc>
            </a:pPr>
            <a:r>
              <a:rPr lang="en-US" sz="1600">
                <a:solidFill>
                  <a:srgbClr val="FFFFFF"/>
                </a:solidFill>
              </a:rPr>
              <a:t>24 or more absences</a:t>
            </a:r>
          </a:p>
        </p:txBody>
      </p:sp>
      <p:sp>
        <p:nvSpPr>
          <p:cNvPr id="57" name="TextBox 56"/>
          <p:cNvSpPr txBox="1"/>
          <p:nvPr/>
        </p:nvSpPr>
        <p:spPr>
          <a:xfrm>
            <a:off x="603930" y="325384"/>
            <a:ext cx="9085588" cy="707886"/>
          </a:xfrm>
          <a:prstGeom prst="rect">
            <a:avLst/>
          </a:prstGeom>
          <a:noFill/>
        </p:spPr>
        <p:txBody>
          <a:bodyPr wrap="square" rtlCol="0">
            <a:spAutoFit/>
          </a:bodyPr>
          <a:lstStyle/>
          <a:p>
            <a:pPr algn="ctr"/>
            <a:r>
              <a:rPr lang="en-US" sz="4000">
                <a:solidFill>
                  <a:schemeClr val="bg1"/>
                </a:solidFill>
              </a:rPr>
              <a:t>What Schools Do to Support Attendance</a:t>
            </a:r>
          </a:p>
        </p:txBody>
      </p:sp>
      <p:grpSp>
        <p:nvGrpSpPr>
          <p:cNvPr id="29" name="Group 28"/>
          <p:cNvGrpSpPr/>
          <p:nvPr/>
        </p:nvGrpSpPr>
        <p:grpSpPr>
          <a:xfrm>
            <a:off x="266649" y="975531"/>
            <a:ext cx="626167" cy="626167"/>
            <a:chOff x="568603" y="904483"/>
            <a:chExt cx="626167" cy="626167"/>
          </a:xfrm>
        </p:grpSpPr>
        <p:sp>
          <p:nvSpPr>
            <p:cNvPr id="28" name="Oval 27"/>
            <p:cNvSpPr/>
            <p:nvPr/>
          </p:nvSpPr>
          <p:spPr>
            <a:xfrm>
              <a:off x="568603" y="904483"/>
              <a:ext cx="626167" cy="62616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5" name="Picture 44" descr="Pupil-Services_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845" y="968912"/>
              <a:ext cx="479706" cy="497310"/>
            </a:xfrm>
            <a:prstGeom prst="rect">
              <a:avLst/>
            </a:prstGeom>
          </p:spPr>
        </p:pic>
      </p:grpSp>
      <p:sp>
        <p:nvSpPr>
          <p:cNvPr id="2" name="TextBox 1"/>
          <p:cNvSpPr txBox="1"/>
          <p:nvPr/>
        </p:nvSpPr>
        <p:spPr>
          <a:xfrm>
            <a:off x="488471" y="1667055"/>
            <a:ext cx="9191541" cy="4339650"/>
          </a:xfrm>
          <a:prstGeom prst="rect">
            <a:avLst/>
          </a:prstGeom>
          <a:noFill/>
        </p:spPr>
        <p:txBody>
          <a:bodyPr wrap="square" rtlCol="0" anchor="t">
            <a:spAutoFit/>
          </a:bodyPr>
          <a:lstStyle/>
          <a:p>
            <a:r>
              <a:rPr lang="en-US" sz="2400" dirty="0">
                <a:solidFill>
                  <a:schemeClr val="accent2"/>
                </a:solidFill>
              </a:rPr>
              <a:t>Schools are responsible for building safe, welcoming learning environments.</a:t>
            </a:r>
          </a:p>
          <a:p>
            <a:pPr marL="342900" indent="-342900">
              <a:buFont typeface="Arial"/>
              <a:buChar char="•"/>
            </a:pPr>
            <a:r>
              <a:rPr lang="en-US" sz="2400" dirty="0"/>
              <a:t>Support every individual student with their learning, and be available to support parents (talk with parents about their child’s progress regularly, teach parents to talk with their child about school every day)</a:t>
            </a:r>
            <a:endParaRPr lang="en-US" sz="2400" dirty="0">
              <a:ea typeface="+mn-lt"/>
              <a:cs typeface="+mn-lt"/>
            </a:endParaRPr>
          </a:p>
          <a:p>
            <a:pPr marL="342900" indent="-342900">
              <a:buFont typeface="Arial"/>
              <a:buChar char="•"/>
            </a:pPr>
            <a:endParaRPr lang="en-US" sz="2400" dirty="0"/>
          </a:p>
          <a:p>
            <a:pPr marL="342900" lvl="0" indent="-342900">
              <a:buFont typeface="Arial"/>
              <a:buChar char="•"/>
            </a:pPr>
            <a:r>
              <a:rPr lang="en-US" sz="2400" dirty="0"/>
              <a:t>Address factors that impact attendance by connecting families to school and community resources </a:t>
            </a:r>
            <a:br>
              <a:rPr lang="en-US" sz="2400" dirty="0">
                <a:cs typeface="Calibri"/>
              </a:rPr>
            </a:br>
            <a:endParaRPr lang="en-US" sz="1200"/>
          </a:p>
          <a:p>
            <a:pPr marL="342900" indent="-342900">
              <a:buFont typeface="Arial"/>
              <a:buChar char="•"/>
            </a:pPr>
            <a:r>
              <a:rPr lang="en-US" sz="2400" dirty="0"/>
              <a:t>Encourage students to attend school every day </a:t>
            </a:r>
            <a:br>
              <a:rPr lang="en-US" sz="2400" dirty="0">
                <a:cs typeface="Calibri"/>
              </a:rPr>
            </a:br>
            <a:r>
              <a:rPr lang="en-US" sz="2400" dirty="0"/>
              <a:t>through strong teacher and staff connections</a:t>
            </a:r>
            <a:endParaRPr lang="en-US" sz="2400" dirty="0">
              <a:cs typeface="Calibri"/>
            </a:endParaRPr>
          </a:p>
        </p:txBody>
      </p:sp>
      <p:pic>
        <p:nvPicPr>
          <p:cNvPr id="4" name="Picture 3" descr="Schoo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1764" y="4493561"/>
            <a:ext cx="3858569" cy="2497653"/>
          </a:xfrm>
          <a:prstGeom prst="rect">
            <a:avLst/>
          </a:prstGeom>
        </p:spPr>
      </p:pic>
      <p:sp>
        <p:nvSpPr>
          <p:cNvPr id="3" name="Slide Number Placeholder 2"/>
          <p:cNvSpPr>
            <a:spLocks noGrp="1"/>
          </p:cNvSpPr>
          <p:nvPr>
            <p:ph type="sldNum" sz="quarter" idx="12"/>
          </p:nvPr>
        </p:nvSpPr>
        <p:spPr/>
        <p:txBody>
          <a:bodyPr/>
          <a:lstStyle/>
          <a:p>
            <a:fld id="{A54BDD0D-9D06-4347-9DDF-B78EE7639633}" type="slidenum">
              <a:rPr lang="en-US" smtClean="0"/>
              <a:t>16</a:t>
            </a:fld>
            <a:endParaRPr lang="en-US"/>
          </a:p>
        </p:txBody>
      </p:sp>
    </p:spTree>
    <p:extLst>
      <p:ext uri="{BB962C8B-B14F-4D97-AF65-F5344CB8AC3E}">
        <p14:creationId xmlns:p14="http://schemas.microsoft.com/office/powerpoint/2010/main" val="1369698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p:cNvSpPr/>
          <p:nvPr/>
        </p:nvSpPr>
        <p:spPr>
          <a:xfrm>
            <a:off x="0" y="0"/>
            <a:ext cx="9906000" cy="1600201"/>
          </a:xfrm>
          <a:prstGeom prst="rect">
            <a:avLst/>
          </a:prstGeom>
          <a:solidFill>
            <a:srgbClr val="0679A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4738916" y="1665927"/>
            <a:ext cx="2160317" cy="88913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Ins="365760" rtlCol="0" anchor="ctr">
            <a:spAutoFit/>
          </a:bodyPr>
          <a:lstStyle/>
          <a:p>
            <a:pPr>
              <a:lnSpc>
                <a:spcPts val="2940"/>
              </a:lnSpc>
            </a:pPr>
            <a:r>
              <a:rPr lang="en-US" sz="3200">
                <a:solidFill>
                  <a:srgbClr val="FFFFFF"/>
                </a:solidFill>
              </a:rPr>
              <a:t>Far Below Basic</a:t>
            </a:r>
          </a:p>
        </p:txBody>
      </p:sp>
      <p:sp>
        <p:nvSpPr>
          <p:cNvPr id="31" name="Rectangle 30"/>
          <p:cNvSpPr/>
          <p:nvPr/>
        </p:nvSpPr>
        <p:spPr>
          <a:xfrm>
            <a:off x="5285214" y="1835164"/>
            <a:ext cx="2977901" cy="586784"/>
          </a:xfrm>
          <a:prstGeom prst="rect">
            <a:avLst/>
          </a:prstGeom>
        </p:spPr>
        <p:txBody>
          <a:bodyPr wrap="square" lIns="0" rIns="0">
            <a:spAutoFit/>
          </a:bodyPr>
          <a:lstStyle/>
          <a:p>
            <a:pPr algn="r">
              <a:lnSpc>
                <a:spcPct val="85000"/>
              </a:lnSpc>
            </a:pPr>
            <a:r>
              <a:rPr lang="en-US" sz="2133">
                <a:solidFill>
                  <a:srgbClr val="FFFFFF"/>
                </a:solidFill>
              </a:rPr>
              <a:t>Less that 87%</a:t>
            </a:r>
          </a:p>
          <a:p>
            <a:pPr algn="r">
              <a:lnSpc>
                <a:spcPct val="85000"/>
              </a:lnSpc>
            </a:pPr>
            <a:r>
              <a:rPr lang="en-US" sz="1600">
                <a:solidFill>
                  <a:srgbClr val="FFFFFF"/>
                </a:solidFill>
              </a:rPr>
              <a:t>24 or more absences</a:t>
            </a:r>
          </a:p>
        </p:txBody>
      </p:sp>
      <p:sp>
        <p:nvSpPr>
          <p:cNvPr id="57" name="TextBox 56"/>
          <p:cNvSpPr txBox="1"/>
          <p:nvPr/>
        </p:nvSpPr>
        <p:spPr>
          <a:xfrm>
            <a:off x="881687" y="325384"/>
            <a:ext cx="8029764" cy="769441"/>
          </a:xfrm>
          <a:prstGeom prst="rect">
            <a:avLst/>
          </a:prstGeom>
          <a:noFill/>
        </p:spPr>
        <p:txBody>
          <a:bodyPr wrap="square" rtlCol="0">
            <a:spAutoFit/>
          </a:bodyPr>
          <a:lstStyle/>
          <a:p>
            <a:pPr algn="ctr"/>
            <a:r>
              <a:rPr lang="en-US" sz="4400">
                <a:solidFill>
                  <a:srgbClr val="FFFFFF"/>
                </a:solidFill>
                <a:latin typeface="Avenir Book"/>
                <a:cs typeface="Avenir Book"/>
              </a:rPr>
              <a:t>Why Are Students Absent?</a:t>
            </a:r>
          </a:p>
        </p:txBody>
      </p:sp>
      <p:sp>
        <p:nvSpPr>
          <p:cNvPr id="12" name="Content Placeholder 2"/>
          <p:cNvSpPr>
            <a:spLocks noGrp="1"/>
          </p:cNvSpPr>
          <p:nvPr>
            <p:ph idx="1"/>
          </p:nvPr>
        </p:nvSpPr>
        <p:spPr>
          <a:xfrm>
            <a:off x="495300" y="1831114"/>
            <a:ext cx="8915400" cy="1579016"/>
          </a:xfrm>
        </p:spPr>
        <p:txBody>
          <a:bodyPr>
            <a:normAutofit/>
          </a:bodyPr>
          <a:lstStyle/>
          <a:p>
            <a:r>
              <a:rPr lang="en-US">
                <a:latin typeface="Avenir Book"/>
                <a:cs typeface="Avenir Book"/>
              </a:rPr>
              <a:t>Brainstorm with your table or elbow partners</a:t>
            </a:r>
          </a:p>
          <a:p>
            <a:pPr lvl="1"/>
            <a:r>
              <a:rPr lang="en-US">
                <a:latin typeface="Avenir Book"/>
                <a:ea typeface="Tahoma" panose="020B0604030504040204" pitchFamily="34" charset="0"/>
                <a:cs typeface="Avenir Book"/>
              </a:rPr>
              <a:t>Work together to list the factors that contribute to student absences.</a:t>
            </a:r>
            <a:endParaRPr lang="en-US" sz="2800">
              <a:latin typeface="Avenir Book"/>
              <a:ea typeface="Tahoma" panose="020B0604030504040204" pitchFamily="34" charset="0"/>
              <a:cs typeface="Avenir Book"/>
            </a:endParaRPr>
          </a:p>
          <a:p>
            <a:pPr marL="0" indent="0">
              <a:buNone/>
            </a:pPr>
            <a:endParaRPr lang="en-US" sz="2600">
              <a:latin typeface="Avenir Book"/>
              <a:cs typeface="Avenir Book"/>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10130"/>
            <a:ext cx="9985864" cy="44047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descr="LAUSD_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366" y="1141050"/>
            <a:ext cx="689974" cy="694114"/>
          </a:xfrm>
          <a:prstGeom prst="rect">
            <a:avLst/>
          </a:prstGeom>
        </p:spPr>
      </p:pic>
      <p:sp>
        <p:nvSpPr>
          <p:cNvPr id="2" name="Slide Number Placeholder 1"/>
          <p:cNvSpPr>
            <a:spLocks noGrp="1"/>
          </p:cNvSpPr>
          <p:nvPr>
            <p:ph type="sldNum" sz="quarter" idx="12"/>
          </p:nvPr>
        </p:nvSpPr>
        <p:spPr/>
        <p:txBody>
          <a:bodyPr/>
          <a:lstStyle/>
          <a:p>
            <a:fld id="{A54BDD0D-9D06-4347-9DDF-B78EE7639633}" type="slidenum">
              <a:rPr lang="en-US" smtClean="0"/>
              <a:t>17</a:t>
            </a:fld>
            <a:endParaRPr lang="en-US"/>
          </a:p>
        </p:txBody>
      </p:sp>
    </p:spTree>
    <p:extLst>
      <p:ext uri="{BB962C8B-B14F-4D97-AF65-F5344CB8AC3E}">
        <p14:creationId xmlns:p14="http://schemas.microsoft.com/office/powerpoint/2010/main" val="1981525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906000" cy="1600201"/>
          </a:xfrm>
          <a:prstGeom prst="rect">
            <a:avLst/>
          </a:prstGeom>
          <a:solidFill>
            <a:srgbClr val="FBB04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BB040"/>
              </a:solidFill>
            </a:endParaRPr>
          </a:p>
        </p:txBody>
      </p:sp>
      <p:sp>
        <p:nvSpPr>
          <p:cNvPr id="30" name="Rectangle 29"/>
          <p:cNvSpPr/>
          <p:nvPr/>
        </p:nvSpPr>
        <p:spPr>
          <a:xfrm>
            <a:off x="4738916" y="1665927"/>
            <a:ext cx="2160317" cy="88913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Ins="365760" rtlCol="0" anchor="ctr">
            <a:spAutoFit/>
          </a:bodyPr>
          <a:lstStyle/>
          <a:p>
            <a:pPr>
              <a:lnSpc>
                <a:spcPts val="2940"/>
              </a:lnSpc>
            </a:pPr>
            <a:r>
              <a:rPr lang="en-US" sz="3200">
                <a:solidFill>
                  <a:srgbClr val="FFFFFF"/>
                </a:solidFill>
              </a:rPr>
              <a:t>Far Below Basic</a:t>
            </a:r>
          </a:p>
        </p:txBody>
      </p:sp>
      <p:sp>
        <p:nvSpPr>
          <p:cNvPr id="31" name="Rectangle 30"/>
          <p:cNvSpPr/>
          <p:nvPr/>
        </p:nvSpPr>
        <p:spPr>
          <a:xfrm>
            <a:off x="5285214" y="1835164"/>
            <a:ext cx="2977901" cy="586784"/>
          </a:xfrm>
          <a:prstGeom prst="rect">
            <a:avLst/>
          </a:prstGeom>
        </p:spPr>
        <p:txBody>
          <a:bodyPr wrap="square" lIns="0" rIns="0">
            <a:spAutoFit/>
          </a:bodyPr>
          <a:lstStyle/>
          <a:p>
            <a:pPr algn="r">
              <a:lnSpc>
                <a:spcPct val="85000"/>
              </a:lnSpc>
            </a:pPr>
            <a:r>
              <a:rPr lang="en-US" sz="2133">
                <a:solidFill>
                  <a:srgbClr val="FFFFFF"/>
                </a:solidFill>
              </a:rPr>
              <a:t>Less that 87%</a:t>
            </a:r>
          </a:p>
          <a:p>
            <a:pPr algn="r">
              <a:lnSpc>
                <a:spcPct val="85000"/>
              </a:lnSpc>
            </a:pPr>
            <a:r>
              <a:rPr lang="en-US" sz="1600">
                <a:solidFill>
                  <a:srgbClr val="FFFFFF"/>
                </a:solidFill>
              </a:rPr>
              <a:t>24 or more absences</a:t>
            </a:r>
          </a:p>
        </p:txBody>
      </p:sp>
      <p:sp>
        <p:nvSpPr>
          <p:cNvPr id="57" name="TextBox 56"/>
          <p:cNvSpPr txBox="1"/>
          <p:nvPr/>
        </p:nvSpPr>
        <p:spPr>
          <a:xfrm>
            <a:off x="1" y="78466"/>
            <a:ext cx="9906000" cy="1446550"/>
          </a:xfrm>
          <a:prstGeom prst="rect">
            <a:avLst/>
          </a:prstGeom>
          <a:noFill/>
        </p:spPr>
        <p:txBody>
          <a:bodyPr wrap="square" rtlCol="0">
            <a:spAutoFit/>
          </a:bodyPr>
          <a:lstStyle/>
          <a:p>
            <a:pPr algn="ctr"/>
            <a:r>
              <a:rPr lang="en-US" sz="4400">
                <a:solidFill>
                  <a:schemeClr val="bg1"/>
                </a:solidFill>
                <a:latin typeface="Avenir Book"/>
                <a:cs typeface="Avenir Book"/>
              </a:rPr>
              <a:t>Parent Engagement is Key</a:t>
            </a:r>
          </a:p>
          <a:p>
            <a:pPr algn="ctr"/>
            <a:r>
              <a:rPr lang="en-US" sz="4400">
                <a:solidFill>
                  <a:schemeClr val="bg1"/>
                </a:solidFill>
                <a:latin typeface="Avenir Book"/>
                <a:cs typeface="Avenir Book"/>
              </a:rPr>
              <a:t>To Your Child’s Success</a:t>
            </a:r>
          </a:p>
        </p:txBody>
      </p:sp>
      <p:pic>
        <p:nvPicPr>
          <p:cNvPr id="10" name="Picture 9" descr="LAUSD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82762" y="5774331"/>
            <a:ext cx="689974" cy="694114"/>
          </a:xfrm>
          <a:prstGeom prst="rect">
            <a:avLst/>
          </a:prstGeom>
        </p:spPr>
      </p:pic>
      <p:sp>
        <p:nvSpPr>
          <p:cNvPr id="11" name="TextBox 10"/>
          <p:cNvSpPr txBox="1"/>
          <p:nvPr/>
        </p:nvSpPr>
        <p:spPr>
          <a:xfrm>
            <a:off x="5285214" y="1835164"/>
            <a:ext cx="4463501" cy="4524315"/>
          </a:xfrm>
          <a:prstGeom prst="rect">
            <a:avLst/>
          </a:prstGeom>
          <a:noFill/>
        </p:spPr>
        <p:txBody>
          <a:bodyPr wrap="square" rtlCol="0">
            <a:spAutoFit/>
          </a:bodyPr>
          <a:lstStyle/>
          <a:p>
            <a:pPr marL="342900" indent="-342900">
              <a:buFont typeface="Arial"/>
              <a:buChar char="•"/>
            </a:pPr>
            <a:r>
              <a:rPr lang="en-US" sz="2400">
                <a:latin typeface="Avenir Book"/>
                <a:cs typeface="Avenir Book"/>
              </a:rPr>
              <a:t>Research tells us that a student’s success in school is based not on the family’s income or social status, but on the family’s engagement in their children’s education</a:t>
            </a:r>
          </a:p>
          <a:p>
            <a:pPr marL="342900" indent="-342900">
              <a:buFont typeface="Arial"/>
              <a:buChar char="•"/>
            </a:pPr>
            <a:r>
              <a:rPr lang="en-US" sz="2400">
                <a:latin typeface="Avenir Book"/>
                <a:cs typeface="Avenir Book"/>
              </a:rPr>
              <a:t>LAUSD recognizes that, when schools and parents form relationships, children are more likely to be successful in school</a:t>
            </a:r>
          </a:p>
          <a:p>
            <a:endParaRPr lang="en-US" sz="2400"/>
          </a:p>
        </p:txBody>
      </p:sp>
      <p:pic>
        <p:nvPicPr>
          <p:cNvPr id="5" name="Picture 4" descr="Screen Shot 2018-08-23 at 4.10.57 PM.png"/>
          <p:cNvPicPr>
            <a:picLocks noChangeAspect="1"/>
          </p:cNvPicPr>
          <p:nvPr/>
        </p:nvPicPr>
        <p:blipFill rotWithShape="1">
          <a:blip r:embed="rId4">
            <a:alphaModFix/>
            <a:extLst>
              <a:ext uri="{28A0092B-C50C-407E-A947-70E740481C1C}">
                <a14:useLocalDpi xmlns:a14="http://schemas.microsoft.com/office/drawing/2010/main" val="0"/>
              </a:ext>
            </a:extLst>
          </a:blip>
          <a:srcRect r="33435"/>
          <a:stretch/>
        </p:blipFill>
        <p:spPr>
          <a:xfrm>
            <a:off x="-23519" y="1600201"/>
            <a:ext cx="5308733" cy="5257799"/>
          </a:xfrm>
          <a:prstGeom prst="rect">
            <a:avLst/>
          </a:prstGeom>
        </p:spPr>
      </p:pic>
      <p:sp>
        <p:nvSpPr>
          <p:cNvPr id="2" name="Slide Number Placeholder 1"/>
          <p:cNvSpPr>
            <a:spLocks noGrp="1"/>
          </p:cNvSpPr>
          <p:nvPr>
            <p:ph type="sldNum" sz="quarter" idx="12"/>
          </p:nvPr>
        </p:nvSpPr>
        <p:spPr/>
        <p:txBody>
          <a:bodyPr/>
          <a:lstStyle/>
          <a:p>
            <a:fld id="{A54BDD0D-9D06-4347-9DDF-B78EE7639633}" type="slidenum">
              <a:rPr lang="en-US" smtClean="0"/>
              <a:t>18</a:t>
            </a:fld>
            <a:endParaRPr lang="en-US"/>
          </a:p>
        </p:txBody>
      </p:sp>
    </p:spTree>
    <p:extLst>
      <p:ext uri="{BB962C8B-B14F-4D97-AF65-F5344CB8AC3E}">
        <p14:creationId xmlns:p14="http://schemas.microsoft.com/office/powerpoint/2010/main" val="469749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01205" y="1270840"/>
            <a:ext cx="5922578" cy="5789181"/>
          </a:xfrm>
        </p:spPr>
        <p:txBody>
          <a:bodyPr>
            <a:noAutofit/>
          </a:bodyPr>
          <a:lstStyle/>
          <a:p>
            <a:pPr marL="0" indent="0">
              <a:buNone/>
            </a:pPr>
            <a:r>
              <a:rPr lang="en-US" sz="2700">
                <a:solidFill>
                  <a:schemeClr val="accent3"/>
                </a:solidFill>
              </a:rPr>
              <a:t>Parents are their child’s first teacher.</a:t>
            </a:r>
          </a:p>
          <a:p>
            <a:pPr lvl="0">
              <a:buFont typeface="Arial" panose="020B0604020202020204" pitchFamily="34" charset="0"/>
              <a:buChar char="•"/>
            </a:pPr>
            <a:r>
              <a:rPr lang="en-US" sz="2200"/>
              <a:t>Talk regularly to your child about attending school every day so that they graduate from high school</a:t>
            </a:r>
            <a:br>
              <a:rPr lang="en-US" sz="2200"/>
            </a:br>
            <a:endParaRPr lang="en-US" sz="1200"/>
          </a:p>
          <a:p>
            <a:pPr lvl="0">
              <a:buFont typeface="Arial" panose="020B0604020202020204" pitchFamily="34" charset="0"/>
              <a:buChar char="•"/>
            </a:pPr>
            <a:r>
              <a:rPr lang="en-US" sz="2200"/>
              <a:t>Help your child to learn and get into the habit of regular routines</a:t>
            </a:r>
          </a:p>
          <a:p>
            <a:pPr lvl="0">
              <a:buFont typeface="Arial" panose="020B0604020202020204" pitchFamily="34" charset="0"/>
              <a:buChar char="•"/>
            </a:pPr>
            <a:endParaRPr lang="en-US" sz="1200"/>
          </a:p>
          <a:p>
            <a:pPr lvl="0">
              <a:buFont typeface="Arial" panose="020B0604020202020204" pitchFamily="34" charset="0"/>
              <a:buChar char="•"/>
            </a:pPr>
            <a:r>
              <a:rPr lang="en-US" sz="2200"/>
              <a:t>Plan family vacations during school breaks so that your child does not miss a day of learning</a:t>
            </a:r>
          </a:p>
          <a:p>
            <a:pPr>
              <a:buFont typeface="Arial" panose="020B0604020202020204" pitchFamily="34" charset="0"/>
              <a:buChar char="•"/>
            </a:pPr>
            <a:endParaRPr lang="en-US" sz="1200"/>
          </a:p>
          <a:p>
            <a:r>
              <a:rPr lang="en-US" sz="2200"/>
              <a:t>Attend parent-teacher conferences and regularly monitor your child’s progress (e.g., ask your child about their school day; if available, access your LAUSD parent portal)</a:t>
            </a:r>
          </a:p>
          <a:p>
            <a:endParaRPr lang="en-US" sz="2700"/>
          </a:p>
        </p:txBody>
      </p:sp>
      <p:sp>
        <p:nvSpPr>
          <p:cNvPr id="4" name="Rectangle 3"/>
          <p:cNvSpPr/>
          <p:nvPr/>
        </p:nvSpPr>
        <p:spPr>
          <a:xfrm>
            <a:off x="0" y="1"/>
            <a:ext cx="9906000" cy="1047904"/>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 name="Group 5"/>
          <p:cNvGrpSpPr/>
          <p:nvPr/>
        </p:nvGrpSpPr>
        <p:grpSpPr>
          <a:xfrm>
            <a:off x="9097616" y="815673"/>
            <a:ext cx="626167" cy="626167"/>
            <a:chOff x="568603" y="904483"/>
            <a:chExt cx="626167" cy="626167"/>
          </a:xfrm>
        </p:grpSpPr>
        <p:sp>
          <p:nvSpPr>
            <p:cNvPr id="7" name="Oval 6"/>
            <p:cNvSpPr/>
            <p:nvPr/>
          </p:nvSpPr>
          <p:spPr>
            <a:xfrm>
              <a:off x="568603" y="904483"/>
              <a:ext cx="626167" cy="62616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Pupil-Services_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845" y="968912"/>
              <a:ext cx="479706" cy="497310"/>
            </a:xfrm>
            <a:prstGeom prst="rect">
              <a:avLst/>
            </a:prstGeom>
          </p:spPr>
        </p:pic>
      </p:grpSp>
      <p:pic>
        <p:nvPicPr>
          <p:cNvPr id="9" name="Picture 8" descr="Hispanic-Famil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575274"/>
            <a:ext cx="3631895" cy="2421263"/>
          </a:xfrm>
          <a:prstGeom prst="rect">
            <a:avLst/>
          </a:prstGeom>
        </p:spPr>
      </p:pic>
      <p:sp>
        <p:nvSpPr>
          <p:cNvPr id="10" name="Rectangle 9"/>
          <p:cNvSpPr/>
          <p:nvPr/>
        </p:nvSpPr>
        <p:spPr>
          <a:xfrm>
            <a:off x="0" y="8881"/>
            <a:ext cx="3631896" cy="256848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itle 1"/>
          <p:cNvSpPr>
            <a:spLocks noGrp="1"/>
          </p:cNvSpPr>
          <p:nvPr>
            <p:ph type="title"/>
          </p:nvPr>
        </p:nvSpPr>
        <p:spPr>
          <a:xfrm>
            <a:off x="291039" y="132542"/>
            <a:ext cx="2622034" cy="2664822"/>
          </a:xfrm>
        </p:spPr>
        <p:txBody>
          <a:bodyPr>
            <a:normAutofit/>
          </a:bodyPr>
          <a:lstStyle/>
          <a:p>
            <a:pPr algn="l"/>
            <a:r>
              <a:rPr lang="en-US" altLang="en-US">
                <a:solidFill>
                  <a:schemeClr val="bg1"/>
                </a:solidFill>
                <a:ea typeface="ＭＳ Ｐゴシック" panose="020B0600070205080204" pitchFamily="34" charset="-128"/>
              </a:rPr>
              <a:t>What Parents Can Do</a:t>
            </a:r>
            <a:endParaRPr lang="en-US">
              <a:solidFill>
                <a:schemeClr val="bg1"/>
              </a:solidFill>
            </a:endParaRPr>
          </a:p>
        </p:txBody>
      </p:sp>
      <p:sp>
        <p:nvSpPr>
          <p:cNvPr id="12" name="TextBox 11"/>
          <p:cNvSpPr txBox="1"/>
          <p:nvPr/>
        </p:nvSpPr>
        <p:spPr>
          <a:xfrm>
            <a:off x="222033" y="5266163"/>
            <a:ext cx="2454260" cy="338554"/>
          </a:xfrm>
          <a:prstGeom prst="rect">
            <a:avLst/>
          </a:prstGeom>
          <a:noFill/>
        </p:spPr>
        <p:txBody>
          <a:bodyPr wrap="square" rtlCol="0">
            <a:spAutoFit/>
          </a:bodyPr>
          <a:lstStyle/>
          <a:p>
            <a:r>
              <a:rPr lang="en-US" sz="1600"/>
              <a:t>http://passport.lausd.net</a:t>
            </a:r>
          </a:p>
        </p:txBody>
      </p:sp>
      <p:sp>
        <p:nvSpPr>
          <p:cNvPr id="2" name="Slide Number Placeholder 1"/>
          <p:cNvSpPr>
            <a:spLocks noGrp="1"/>
          </p:cNvSpPr>
          <p:nvPr>
            <p:ph type="sldNum" sz="quarter" idx="12"/>
          </p:nvPr>
        </p:nvSpPr>
        <p:spPr/>
        <p:txBody>
          <a:bodyPr/>
          <a:lstStyle/>
          <a:p>
            <a:fld id="{A54BDD0D-9D06-4347-9DDF-B78EE7639633}" type="slidenum">
              <a:rPr lang="en-US" smtClean="0"/>
              <a:t>19</a:t>
            </a:fld>
            <a:endParaRPr lang="en-US"/>
          </a:p>
        </p:txBody>
      </p:sp>
    </p:spTree>
    <p:extLst>
      <p:ext uri="{BB962C8B-B14F-4D97-AF65-F5344CB8AC3E}">
        <p14:creationId xmlns:p14="http://schemas.microsoft.com/office/powerpoint/2010/main" val="26504566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906000" cy="1600201"/>
          </a:xfrm>
          <a:prstGeom prst="rect">
            <a:avLst/>
          </a:prstGeom>
          <a:solidFill>
            <a:srgbClr val="FBB04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a:solidFill>
                  <a:schemeClr val="bg1"/>
                </a:solidFill>
                <a:latin typeface="Avenir Book"/>
                <a:cs typeface="Avenir Book"/>
              </a:rPr>
              <a:t>Objectives</a:t>
            </a:r>
          </a:p>
        </p:txBody>
      </p:sp>
      <p:sp>
        <p:nvSpPr>
          <p:cNvPr id="3" name="Content Placeholder 2"/>
          <p:cNvSpPr>
            <a:spLocks noGrp="1"/>
          </p:cNvSpPr>
          <p:nvPr>
            <p:ph idx="1"/>
          </p:nvPr>
        </p:nvSpPr>
        <p:spPr>
          <a:xfrm>
            <a:off x="457273" y="1640877"/>
            <a:ext cx="9191094" cy="5033039"/>
          </a:xfrm>
        </p:spPr>
        <p:txBody>
          <a:bodyPr vert="horz" lIns="91440" tIns="45720" rIns="91440" bIns="45720" rtlCol="0" anchor="t">
            <a:normAutofit/>
          </a:bodyPr>
          <a:lstStyle/>
          <a:p>
            <a:r>
              <a:rPr lang="en-US" sz="2400" dirty="0">
                <a:latin typeface="Avenir Book"/>
                <a:ea typeface="Tahoma" panose="020B0604030504040204" pitchFamily="34" charset="0"/>
                <a:cs typeface="Avenir Book"/>
              </a:rPr>
              <a:t>Review the important roles you hold as students in your education</a:t>
            </a:r>
          </a:p>
          <a:p>
            <a:r>
              <a:rPr lang="en-US" sz="2400" dirty="0">
                <a:latin typeface="Avenir Book"/>
                <a:ea typeface="Tahoma" panose="020B0604030504040204" pitchFamily="34" charset="0"/>
                <a:cs typeface="Avenir Book"/>
              </a:rPr>
              <a:t>Build awareness about the District’s Attendance Improvement Plan 2018-19</a:t>
            </a:r>
          </a:p>
          <a:p>
            <a:r>
              <a:rPr lang="en-US" sz="2400" dirty="0">
                <a:latin typeface="Avenir Book"/>
                <a:ea typeface="Tahoma" panose="020B0604030504040204" pitchFamily="34" charset="0"/>
                <a:cs typeface="Avenir Book"/>
              </a:rPr>
              <a:t>Become familiar with District attendance goals</a:t>
            </a:r>
          </a:p>
          <a:p>
            <a:r>
              <a:rPr lang="en-US" sz="2400" dirty="0">
                <a:latin typeface="Avenir Book"/>
                <a:ea typeface="Tahoma" panose="020B0604030504040204" pitchFamily="34" charset="0"/>
                <a:cs typeface="Avenir Book"/>
              </a:rPr>
              <a:t>Become familiar with California laws related to attendance</a:t>
            </a:r>
          </a:p>
          <a:p>
            <a:r>
              <a:rPr lang="en-US" sz="2400" dirty="0">
                <a:latin typeface="Avenir Book"/>
                <a:ea typeface="Tahoma" panose="020B0604030504040204" pitchFamily="34" charset="0"/>
                <a:cs typeface="Avenir Book"/>
              </a:rPr>
              <a:t>Understand the Importance of regular school attendance</a:t>
            </a:r>
          </a:p>
          <a:p>
            <a:r>
              <a:rPr lang="en-US" sz="2400" dirty="0">
                <a:latin typeface="Avenir Book"/>
                <a:ea typeface="Tahoma" panose="020B0604030504040204" pitchFamily="34" charset="0"/>
                <a:cs typeface="Avenir Book"/>
              </a:rPr>
              <a:t>Build awareness on what schools can do to support attendance</a:t>
            </a:r>
          </a:p>
          <a:p>
            <a:r>
              <a:rPr lang="en-US" sz="2400" dirty="0">
                <a:latin typeface="Avenir Book"/>
                <a:ea typeface="Tahoma" panose="020B0604030504040204" pitchFamily="34" charset="0"/>
                <a:cs typeface="Avenir Book"/>
              </a:rPr>
              <a:t>Review what parents/caregivers can do to improve attendance</a:t>
            </a:r>
          </a:p>
          <a:p>
            <a:r>
              <a:rPr lang="en-US" sz="2400" dirty="0">
                <a:latin typeface="Avenir Book"/>
                <a:ea typeface="Tahoma" panose="020B0604030504040204" pitchFamily="34" charset="0"/>
                <a:cs typeface="Avenir Book"/>
              </a:rPr>
              <a:t>Become familiar with school attendance related resources that may help students attend school every day and on-time</a:t>
            </a:r>
          </a:p>
          <a:p>
            <a:endParaRPr lang="en-US" sz="2400">
              <a:latin typeface="Avenir Book"/>
              <a:ea typeface="Tahoma" panose="020B0604030504040204" pitchFamily="34" charset="0"/>
              <a:cs typeface="Avenir Book"/>
            </a:endParaRPr>
          </a:p>
          <a:p>
            <a:endParaRPr lang="en-US">
              <a:latin typeface="Avenir Book"/>
              <a:ea typeface="Tahoma" panose="020B0604030504040204" pitchFamily="34" charset="0"/>
              <a:cs typeface="Avenir Book"/>
            </a:endParaRPr>
          </a:p>
          <a:p>
            <a:endParaRPr lang="en-US">
              <a:latin typeface="Avenir Book"/>
              <a:ea typeface="Tahoma" panose="020B0604030504040204" pitchFamily="34" charset="0"/>
              <a:cs typeface="Avenir Book"/>
            </a:endParaRPr>
          </a:p>
          <a:p>
            <a:pPr marL="0" lvl="0" indent="0">
              <a:buNone/>
            </a:pPr>
            <a:endParaRPr lang="en-US" b="1"/>
          </a:p>
          <a:p>
            <a:pPr marL="0" indent="0">
              <a:buNone/>
            </a:pPr>
            <a:endParaRPr lang="en-US" sz="2600">
              <a:latin typeface="Avenir Book"/>
              <a:cs typeface="Avenir Book"/>
            </a:endParaRPr>
          </a:p>
        </p:txBody>
      </p:sp>
      <p:pic>
        <p:nvPicPr>
          <p:cNvPr id="5" name="Picture 4" descr="LAUSD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06889" y="5798531"/>
            <a:ext cx="689974" cy="694114"/>
          </a:xfrm>
          <a:prstGeom prst="rect">
            <a:avLst/>
          </a:prstGeom>
        </p:spPr>
      </p:pic>
      <p:sp>
        <p:nvSpPr>
          <p:cNvPr id="6" name="Slide Number Placeholder 5"/>
          <p:cNvSpPr>
            <a:spLocks noGrp="1"/>
          </p:cNvSpPr>
          <p:nvPr>
            <p:ph type="sldNum" sz="quarter" idx="12"/>
          </p:nvPr>
        </p:nvSpPr>
        <p:spPr/>
        <p:txBody>
          <a:bodyPr/>
          <a:lstStyle/>
          <a:p>
            <a:fld id="{A54BDD0D-9D06-4347-9DDF-B78EE7639633}" type="slidenum">
              <a:rPr lang="en-US" smtClean="0"/>
              <a:t>2</a:t>
            </a:fld>
            <a:endParaRPr lang="en-US"/>
          </a:p>
        </p:txBody>
      </p:sp>
    </p:spTree>
    <p:extLst>
      <p:ext uri="{BB962C8B-B14F-4D97-AF65-F5344CB8AC3E}">
        <p14:creationId xmlns:p14="http://schemas.microsoft.com/office/powerpoint/2010/main" val="42172409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91698" y="1071092"/>
            <a:ext cx="5922578" cy="5789181"/>
          </a:xfrm>
        </p:spPr>
        <p:txBody>
          <a:bodyPr vert="horz" lIns="91440" tIns="45720" rIns="91440" bIns="45720" rtlCol="0" anchor="t">
            <a:noAutofit/>
          </a:bodyPr>
          <a:lstStyle/>
          <a:p>
            <a:pPr marL="0" indent="0">
              <a:buNone/>
            </a:pPr>
            <a:r>
              <a:rPr lang="en-US" sz="2700" dirty="0">
                <a:solidFill>
                  <a:schemeClr val="accent3"/>
                </a:solidFill>
              </a:rPr>
              <a:t>Students can.</a:t>
            </a:r>
          </a:p>
          <a:p>
            <a:pPr>
              <a:buFont typeface="Arial" panose="020B0604020202020204" pitchFamily="34" charset="0"/>
              <a:buChar char="•"/>
            </a:pPr>
            <a:r>
              <a:rPr lang="en-US" sz="2200" dirty="0"/>
              <a:t>Monitor your attendance by keeping a calendar of the days you are absent</a:t>
            </a:r>
            <a:endParaRPr lang="en-US" sz="1200" dirty="0"/>
          </a:p>
          <a:p>
            <a:pPr>
              <a:buFont typeface="Arial" panose="020B0604020202020204" pitchFamily="34" charset="0"/>
              <a:buChar char="•"/>
            </a:pPr>
            <a:r>
              <a:rPr lang="en-US" sz="2200" dirty="0"/>
              <a:t>Assist your teacher to </a:t>
            </a:r>
            <a:r>
              <a:rPr lang="en-US" sz="2200" dirty="0">
                <a:cs typeface="Calibri"/>
              </a:rPr>
              <a:t>take accurate attendance so that you are not marked absent by mistake</a:t>
            </a:r>
            <a:endParaRPr lang="en-US" sz="1200" dirty="0"/>
          </a:p>
          <a:p>
            <a:pPr>
              <a:buFont typeface="Arial" panose="020B0604020202020204" pitchFamily="34" charset="0"/>
              <a:buChar char="•"/>
            </a:pPr>
            <a:r>
              <a:rPr lang="en-US" sz="2200" dirty="0">
                <a:cs typeface="Calibri"/>
              </a:rPr>
              <a:t>Get to school on time to make sure that you are not marked absent</a:t>
            </a:r>
            <a:endParaRPr lang="en-US" sz="2200" dirty="0"/>
          </a:p>
          <a:p>
            <a:pPr>
              <a:buFont typeface="Arial" panose="020B0604020202020204" pitchFamily="34" charset="0"/>
              <a:buChar char="•"/>
            </a:pPr>
            <a:r>
              <a:rPr lang="en-US" sz="2200" dirty="0"/>
              <a:t>Make a concerted effort to attend school every day so that you graduate from high school</a:t>
            </a:r>
            <a:br>
              <a:rPr lang="en-US" sz="2200" dirty="0">
                <a:cs typeface="Calibri"/>
              </a:rPr>
            </a:br>
            <a:r>
              <a:rPr lang="en-US" sz="2200" dirty="0"/>
              <a:t>Develop regular routines and habits</a:t>
            </a:r>
            <a:r>
              <a:rPr lang="en-US" sz="2200" dirty="0">
                <a:cs typeface="Calibri"/>
              </a:rPr>
              <a:t> to help you be organized</a:t>
            </a:r>
          </a:p>
          <a:p>
            <a:pPr>
              <a:buFont typeface="Arial" panose="020B0604020202020204" pitchFamily="34" charset="0"/>
              <a:buChar char="•"/>
            </a:pPr>
            <a:r>
              <a:rPr lang="en-US" sz="2200" dirty="0"/>
              <a:t>Make sure that your family plans vacations during school breaks so that you do not miss a day of learning</a:t>
            </a:r>
            <a:endParaRPr lang="en-US" sz="2200" dirty="0">
              <a:cs typeface="Calibri"/>
            </a:endParaRPr>
          </a:p>
          <a:p>
            <a:pPr>
              <a:buFont typeface="Arial" panose="020B0604020202020204" pitchFamily="34" charset="0"/>
              <a:buChar char="•"/>
            </a:pPr>
            <a:endParaRPr lang="en-US" sz="1200"/>
          </a:p>
          <a:p>
            <a:endParaRPr lang="en-US" sz="2700"/>
          </a:p>
        </p:txBody>
      </p:sp>
      <p:sp>
        <p:nvSpPr>
          <p:cNvPr id="4" name="Rectangle 3"/>
          <p:cNvSpPr/>
          <p:nvPr/>
        </p:nvSpPr>
        <p:spPr>
          <a:xfrm>
            <a:off x="0" y="1"/>
            <a:ext cx="9906000" cy="1047904"/>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 name="Group 5"/>
          <p:cNvGrpSpPr/>
          <p:nvPr/>
        </p:nvGrpSpPr>
        <p:grpSpPr>
          <a:xfrm>
            <a:off x="9097616" y="815673"/>
            <a:ext cx="626167" cy="626167"/>
            <a:chOff x="568603" y="904483"/>
            <a:chExt cx="626167" cy="626167"/>
          </a:xfrm>
        </p:grpSpPr>
        <p:sp>
          <p:nvSpPr>
            <p:cNvPr id="7" name="Oval 6"/>
            <p:cNvSpPr/>
            <p:nvPr/>
          </p:nvSpPr>
          <p:spPr>
            <a:xfrm>
              <a:off x="568603" y="904483"/>
              <a:ext cx="626167" cy="62616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Pupil-Services_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845" y="968912"/>
              <a:ext cx="479706" cy="497310"/>
            </a:xfrm>
            <a:prstGeom prst="rect">
              <a:avLst/>
            </a:prstGeom>
          </p:spPr>
        </p:pic>
      </p:grpSp>
      <p:pic>
        <p:nvPicPr>
          <p:cNvPr id="9" name="Picture 8" descr="Hispanic-Famil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575274"/>
            <a:ext cx="3631895" cy="2421263"/>
          </a:xfrm>
          <a:prstGeom prst="rect">
            <a:avLst/>
          </a:prstGeom>
        </p:spPr>
      </p:pic>
      <p:sp>
        <p:nvSpPr>
          <p:cNvPr id="10" name="Rectangle 9"/>
          <p:cNvSpPr/>
          <p:nvPr/>
        </p:nvSpPr>
        <p:spPr>
          <a:xfrm>
            <a:off x="0" y="8881"/>
            <a:ext cx="3631896" cy="256848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itle 1"/>
          <p:cNvSpPr>
            <a:spLocks noGrp="1"/>
          </p:cNvSpPr>
          <p:nvPr>
            <p:ph type="title"/>
          </p:nvPr>
        </p:nvSpPr>
        <p:spPr>
          <a:xfrm>
            <a:off x="291039" y="132542"/>
            <a:ext cx="2622034" cy="2664822"/>
          </a:xfrm>
        </p:spPr>
        <p:txBody>
          <a:bodyPr>
            <a:normAutofit/>
          </a:bodyPr>
          <a:lstStyle/>
          <a:p>
            <a:pPr algn="l"/>
            <a:r>
              <a:rPr lang="en-US" altLang="en-US" dirty="0">
                <a:solidFill>
                  <a:schemeClr val="bg1"/>
                </a:solidFill>
                <a:ea typeface="ＭＳ Ｐゴシック" panose="020B0600070205080204" pitchFamily="34" charset="-128"/>
              </a:rPr>
              <a:t>What Students</a:t>
            </a:r>
            <a:br>
              <a:rPr lang="en-US" altLang="en-US" dirty="0">
                <a:solidFill>
                  <a:schemeClr val="bg1"/>
                </a:solidFill>
                <a:ea typeface="ＭＳ Ｐゴシック" panose="020B0600070205080204" pitchFamily="34" charset="-128"/>
                <a:cs typeface="Calibri"/>
              </a:rPr>
            </a:br>
            <a:r>
              <a:rPr lang="en-US" altLang="en-US" dirty="0">
                <a:solidFill>
                  <a:schemeClr val="bg1"/>
                </a:solidFill>
                <a:ea typeface="ＭＳ Ｐゴシック" panose="020B0600070205080204" pitchFamily="34" charset="-128"/>
              </a:rPr>
              <a:t>Can Do</a:t>
            </a:r>
            <a:endParaRPr lang="en-US" dirty="0">
              <a:solidFill>
                <a:schemeClr val="bg1"/>
              </a:solidFill>
            </a:endParaRPr>
          </a:p>
        </p:txBody>
      </p:sp>
      <p:sp>
        <p:nvSpPr>
          <p:cNvPr id="12" name="TextBox 11"/>
          <p:cNvSpPr txBox="1"/>
          <p:nvPr/>
        </p:nvSpPr>
        <p:spPr>
          <a:xfrm>
            <a:off x="222033" y="5266163"/>
            <a:ext cx="2454260" cy="338554"/>
          </a:xfrm>
          <a:prstGeom prst="rect">
            <a:avLst/>
          </a:prstGeom>
          <a:noFill/>
        </p:spPr>
        <p:txBody>
          <a:bodyPr wrap="square" rtlCol="0">
            <a:spAutoFit/>
          </a:bodyPr>
          <a:lstStyle/>
          <a:p>
            <a:r>
              <a:rPr lang="en-US" sz="1600"/>
              <a:t>http://passport.lausd.net</a:t>
            </a:r>
          </a:p>
        </p:txBody>
      </p:sp>
      <p:sp>
        <p:nvSpPr>
          <p:cNvPr id="2" name="Slide Number Placeholder 1"/>
          <p:cNvSpPr>
            <a:spLocks noGrp="1"/>
          </p:cNvSpPr>
          <p:nvPr>
            <p:ph type="sldNum" sz="quarter" idx="12"/>
          </p:nvPr>
        </p:nvSpPr>
        <p:spPr/>
        <p:txBody>
          <a:bodyPr/>
          <a:lstStyle/>
          <a:p>
            <a:fld id="{A54BDD0D-9D06-4347-9DDF-B78EE7639633}" type="slidenum">
              <a:rPr lang="en-US" smtClean="0"/>
              <a:t>20</a:t>
            </a:fld>
            <a:endParaRPr lang="en-US"/>
          </a:p>
        </p:txBody>
      </p:sp>
    </p:spTree>
    <p:extLst>
      <p:ext uri="{BB962C8B-B14F-4D97-AF65-F5344CB8AC3E}">
        <p14:creationId xmlns:p14="http://schemas.microsoft.com/office/powerpoint/2010/main" val="21531536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p:cNvSpPr/>
          <p:nvPr/>
        </p:nvSpPr>
        <p:spPr>
          <a:xfrm>
            <a:off x="0" y="0"/>
            <a:ext cx="9906000" cy="1217567"/>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4738916" y="1665927"/>
            <a:ext cx="2160317" cy="88913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Ins="365760" rtlCol="0" anchor="ctr">
            <a:spAutoFit/>
          </a:bodyPr>
          <a:lstStyle/>
          <a:p>
            <a:pPr>
              <a:lnSpc>
                <a:spcPts val="2940"/>
              </a:lnSpc>
            </a:pPr>
            <a:r>
              <a:rPr lang="en-US" sz="3200">
                <a:solidFill>
                  <a:srgbClr val="FFFFFF"/>
                </a:solidFill>
              </a:rPr>
              <a:t>Far Below Basic</a:t>
            </a:r>
          </a:p>
        </p:txBody>
      </p:sp>
      <p:sp>
        <p:nvSpPr>
          <p:cNvPr id="31" name="Rectangle 30"/>
          <p:cNvSpPr/>
          <p:nvPr/>
        </p:nvSpPr>
        <p:spPr>
          <a:xfrm>
            <a:off x="5285214" y="1835164"/>
            <a:ext cx="2977901" cy="586784"/>
          </a:xfrm>
          <a:prstGeom prst="rect">
            <a:avLst/>
          </a:prstGeom>
        </p:spPr>
        <p:txBody>
          <a:bodyPr wrap="square" lIns="0" rIns="0">
            <a:spAutoFit/>
          </a:bodyPr>
          <a:lstStyle/>
          <a:p>
            <a:pPr algn="r">
              <a:lnSpc>
                <a:spcPct val="85000"/>
              </a:lnSpc>
            </a:pPr>
            <a:r>
              <a:rPr lang="en-US" sz="2133">
                <a:solidFill>
                  <a:srgbClr val="FFFFFF"/>
                </a:solidFill>
              </a:rPr>
              <a:t>Less that 87%</a:t>
            </a:r>
          </a:p>
          <a:p>
            <a:pPr algn="r">
              <a:lnSpc>
                <a:spcPct val="85000"/>
              </a:lnSpc>
            </a:pPr>
            <a:r>
              <a:rPr lang="en-US" sz="1600">
                <a:solidFill>
                  <a:srgbClr val="FFFFFF"/>
                </a:solidFill>
              </a:rPr>
              <a:t>24 or more absences</a:t>
            </a:r>
          </a:p>
        </p:txBody>
      </p:sp>
      <p:sp>
        <p:nvSpPr>
          <p:cNvPr id="57" name="TextBox 56"/>
          <p:cNvSpPr txBox="1"/>
          <p:nvPr/>
        </p:nvSpPr>
        <p:spPr>
          <a:xfrm>
            <a:off x="913741" y="342488"/>
            <a:ext cx="8029764" cy="1323439"/>
          </a:xfrm>
          <a:prstGeom prst="rect">
            <a:avLst/>
          </a:prstGeom>
          <a:noFill/>
        </p:spPr>
        <p:txBody>
          <a:bodyPr wrap="square" rtlCol="0" anchor="t">
            <a:spAutoFit/>
          </a:bodyPr>
          <a:lstStyle/>
          <a:p>
            <a:pPr algn="ctr"/>
            <a:r>
              <a:rPr lang="en-US" sz="4000" dirty="0">
                <a:solidFill>
                  <a:srgbClr val="FFFFFF"/>
                </a:solidFill>
              </a:rPr>
              <a:t>What Students Can Do</a:t>
            </a:r>
            <a:r>
              <a:rPr lang="en-US" sz="4000" dirty="0">
                <a:solidFill>
                  <a:srgbClr val="FFFFFF"/>
                </a:solidFill>
                <a:cs typeface="Calibri"/>
              </a:rPr>
              <a:t>?</a:t>
            </a:r>
            <a:endParaRPr lang="en-US" dirty="0"/>
          </a:p>
          <a:p>
            <a:pPr algn="ctr"/>
            <a:endParaRPr lang="en-US" sz="4000" dirty="0">
              <a:solidFill>
                <a:srgbClr val="FFFFFF"/>
              </a:solidFill>
              <a:cs typeface="Calibri"/>
            </a:endParaRPr>
          </a:p>
        </p:txBody>
      </p:sp>
      <p:grpSp>
        <p:nvGrpSpPr>
          <p:cNvPr id="29" name="Group 28"/>
          <p:cNvGrpSpPr/>
          <p:nvPr/>
        </p:nvGrpSpPr>
        <p:grpSpPr>
          <a:xfrm>
            <a:off x="266649" y="904483"/>
            <a:ext cx="626167" cy="626167"/>
            <a:chOff x="568603" y="904483"/>
            <a:chExt cx="626167" cy="626167"/>
          </a:xfrm>
        </p:grpSpPr>
        <p:sp>
          <p:nvSpPr>
            <p:cNvPr id="28" name="Oval 27"/>
            <p:cNvSpPr/>
            <p:nvPr/>
          </p:nvSpPr>
          <p:spPr>
            <a:xfrm>
              <a:off x="568603" y="904483"/>
              <a:ext cx="626167" cy="62616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5" name="Picture 44" descr="Pupil-Services_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845" y="968912"/>
              <a:ext cx="479706" cy="497310"/>
            </a:xfrm>
            <a:prstGeom prst="rect">
              <a:avLst/>
            </a:prstGeom>
          </p:spPr>
        </p:pic>
      </p:grpSp>
      <p:graphicFrame>
        <p:nvGraphicFramePr>
          <p:cNvPr id="3" name="Table 2"/>
          <p:cNvGraphicFramePr>
            <a:graphicFrameLocks noGrp="1"/>
          </p:cNvGraphicFramePr>
          <p:nvPr>
            <p:extLst>
              <p:ext uri="{D42A27DB-BD31-4B8C-83A1-F6EECF244321}">
                <p14:modId xmlns:p14="http://schemas.microsoft.com/office/powerpoint/2010/main" val="3610090060"/>
              </p:ext>
            </p:extLst>
          </p:nvPr>
        </p:nvGraphicFramePr>
        <p:xfrm>
          <a:off x="1127945" y="1618466"/>
          <a:ext cx="7815560" cy="3200400"/>
        </p:xfrm>
        <a:graphic>
          <a:graphicData uri="http://schemas.openxmlformats.org/drawingml/2006/table">
            <a:tbl>
              <a:tblPr firstRow="1" bandRow="1">
                <a:tableStyleId>{5C22544A-7EE6-4342-B048-85BDC9FD1C3A}</a:tableStyleId>
              </a:tblPr>
              <a:tblGrid>
                <a:gridCol w="2259456">
                  <a:extLst>
                    <a:ext uri="{9D8B030D-6E8A-4147-A177-3AD203B41FA5}">
                      <a16:colId xmlns:a16="http://schemas.microsoft.com/office/drawing/2014/main" val="20000"/>
                    </a:ext>
                  </a:extLst>
                </a:gridCol>
                <a:gridCol w="3165146">
                  <a:extLst>
                    <a:ext uri="{9D8B030D-6E8A-4147-A177-3AD203B41FA5}">
                      <a16:colId xmlns:a16="http://schemas.microsoft.com/office/drawing/2014/main" val="20001"/>
                    </a:ext>
                  </a:extLst>
                </a:gridCol>
                <a:gridCol w="2390958">
                  <a:extLst>
                    <a:ext uri="{9D8B030D-6E8A-4147-A177-3AD203B41FA5}">
                      <a16:colId xmlns:a16="http://schemas.microsoft.com/office/drawing/2014/main" val="20002"/>
                    </a:ext>
                  </a:extLst>
                </a:gridCol>
              </a:tblGrid>
              <a:tr h="341931">
                <a:tc>
                  <a:txBody>
                    <a:bodyPr/>
                    <a:lstStyle/>
                    <a:p>
                      <a:pPr algn="ctr"/>
                      <a:r>
                        <a:rPr lang="en-US"/>
                        <a:t>Morning Routine</a:t>
                      </a:r>
                    </a:p>
                  </a:txBody>
                  <a:tcPr/>
                </a:tc>
                <a:tc>
                  <a:txBody>
                    <a:bodyPr/>
                    <a:lstStyle/>
                    <a:p>
                      <a:pPr algn="ctr"/>
                      <a:r>
                        <a:rPr lang="en-US"/>
                        <a:t>After School Routine</a:t>
                      </a:r>
                    </a:p>
                  </a:txBody>
                  <a:tcPr/>
                </a:tc>
                <a:tc>
                  <a:txBody>
                    <a:bodyPr/>
                    <a:lstStyle/>
                    <a:p>
                      <a:pPr algn="ctr"/>
                      <a:r>
                        <a:rPr lang="en-US"/>
                        <a:t>Bedtime Routine</a:t>
                      </a:r>
                    </a:p>
                  </a:txBody>
                  <a:tcPr/>
                </a:tc>
                <a:extLst>
                  <a:ext uri="{0D108BD9-81ED-4DB2-BD59-A6C34878D82A}">
                    <a16:rowId xmlns:a16="http://schemas.microsoft.com/office/drawing/2014/main" val="10000"/>
                  </a:ext>
                </a:extLst>
              </a:tr>
              <a:tr h="341931">
                <a:tc>
                  <a:txBody>
                    <a:bodyPr/>
                    <a:lstStyle/>
                    <a:p>
                      <a:pPr algn="ctr"/>
                      <a:r>
                        <a:rPr lang="en-US"/>
                        <a:t>Brush teeth</a:t>
                      </a:r>
                    </a:p>
                  </a:txBody>
                  <a:tcPr/>
                </a:tc>
                <a:tc>
                  <a:txBody>
                    <a:bodyPr/>
                    <a:lstStyle/>
                    <a:p>
                      <a:pPr algn="ctr"/>
                      <a:r>
                        <a:rPr lang="en-US"/>
                        <a:t>Unpack school bag</a:t>
                      </a:r>
                    </a:p>
                  </a:txBody>
                  <a:tcPr/>
                </a:tc>
                <a:tc>
                  <a:txBody>
                    <a:bodyPr/>
                    <a:lstStyle/>
                    <a:p>
                      <a:pPr algn="ctr"/>
                      <a:r>
                        <a:rPr lang="en-US"/>
                        <a:t>Pack school bag</a:t>
                      </a:r>
                    </a:p>
                  </a:txBody>
                  <a:tcPr/>
                </a:tc>
                <a:extLst>
                  <a:ext uri="{0D108BD9-81ED-4DB2-BD59-A6C34878D82A}">
                    <a16:rowId xmlns:a16="http://schemas.microsoft.com/office/drawing/2014/main" val="10001"/>
                  </a:ext>
                </a:extLst>
              </a:tr>
              <a:tr h="341931">
                <a:tc>
                  <a:txBody>
                    <a:bodyPr/>
                    <a:lstStyle/>
                    <a:p>
                      <a:pPr algn="ctr"/>
                      <a:r>
                        <a:rPr lang="en-US"/>
                        <a:t>Wash face and hands</a:t>
                      </a:r>
                    </a:p>
                  </a:txBody>
                  <a:tcPr/>
                </a:tc>
                <a:tc>
                  <a:txBody>
                    <a:bodyPr/>
                    <a:lstStyle/>
                    <a:p>
                      <a:pPr algn="ctr"/>
                      <a:r>
                        <a:rPr lang="en-US"/>
                        <a:t>Eat a snack</a:t>
                      </a:r>
                    </a:p>
                  </a:txBody>
                  <a:tcPr/>
                </a:tc>
                <a:tc>
                  <a:txBody>
                    <a:bodyPr/>
                    <a:lstStyle/>
                    <a:p>
                      <a:pPr algn="ctr"/>
                      <a:r>
                        <a:rPr lang="en-US"/>
                        <a:t>Get school clothes</a:t>
                      </a:r>
                    </a:p>
                  </a:txBody>
                  <a:tcPr/>
                </a:tc>
                <a:extLst>
                  <a:ext uri="{0D108BD9-81ED-4DB2-BD59-A6C34878D82A}">
                    <a16:rowId xmlns:a16="http://schemas.microsoft.com/office/drawing/2014/main" val="10002"/>
                  </a:ext>
                </a:extLst>
              </a:tr>
              <a:tr h="341931">
                <a:tc>
                  <a:txBody>
                    <a:bodyPr/>
                    <a:lstStyle/>
                    <a:p>
                      <a:pPr algn="ctr"/>
                      <a:r>
                        <a:rPr lang="en-US"/>
                        <a:t>Brush hair</a:t>
                      </a:r>
                    </a:p>
                  </a:txBody>
                  <a:tcPr/>
                </a:tc>
                <a:tc>
                  <a:txBody>
                    <a:bodyPr/>
                    <a:lstStyle/>
                    <a:p>
                      <a:pPr algn="ctr"/>
                      <a:r>
                        <a:rPr lang="en-US"/>
                        <a:t>Do homework</a:t>
                      </a:r>
                    </a:p>
                  </a:txBody>
                  <a:tcPr/>
                </a:tc>
                <a:tc>
                  <a:txBody>
                    <a:bodyPr/>
                    <a:lstStyle/>
                    <a:p>
                      <a:pPr algn="ctr"/>
                      <a:r>
                        <a:rPr lang="en-US"/>
                        <a:t>Brush teeth</a:t>
                      </a:r>
                    </a:p>
                  </a:txBody>
                  <a:tcPr/>
                </a:tc>
                <a:extLst>
                  <a:ext uri="{0D108BD9-81ED-4DB2-BD59-A6C34878D82A}">
                    <a16:rowId xmlns:a16="http://schemas.microsoft.com/office/drawing/2014/main" val="10003"/>
                  </a:ext>
                </a:extLst>
              </a:tr>
              <a:tr h="341931">
                <a:tc>
                  <a:txBody>
                    <a:bodyPr/>
                    <a:lstStyle/>
                    <a:p>
                      <a:pPr algn="ctr"/>
                      <a:r>
                        <a:rPr lang="en-US"/>
                        <a:t>Get dressed</a:t>
                      </a:r>
                    </a:p>
                  </a:txBody>
                  <a:tcPr/>
                </a:tc>
                <a:tc>
                  <a:txBody>
                    <a:bodyPr/>
                    <a:lstStyle/>
                    <a:p>
                      <a:pPr algn="ctr"/>
                      <a:r>
                        <a:rPr lang="en-US"/>
                        <a:t>Parents check homework</a:t>
                      </a:r>
                    </a:p>
                  </a:txBody>
                  <a:tcPr/>
                </a:tc>
                <a:tc>
                  <a:txBody>
                    <a:bodyPr/>
                    <a:lstStyle/>
                    <a:p>
                      <a:pPr algn="ctr"/>
                      <a:r>
                        <a:rPr lang="en-US"/>
                        <a:t>Put pajamas on</a:t>
                      </a:r>
                    </a:p>
                  </a:txBody>
                  <a:tcPr/>
                </a:tc>
                <a:extLst>
                  <a:ext uri="{0D108BD9-81ED-4DB2-BD59-A6C34878D82A}">
                    <a16:rowId xmlns:a16="http://schemas.microsoft.com/office/drawing/2014/main" val="10004"/>
                  </a:ext>
                </a:extLst>
              </a:tr>
              <a:tr h="590183">
                <a:tc>
                  <a:txBody>
                    <a:bodyPr/>
                    <a:lstStyle/>
                    <a:p>
                      <a:pPr algn="ctr"/>
                      <a:r>
                        <a:rPr lang="en-US"/>
                        <a:t>Make bed</a:t>
                      </a:r>
                    </a:p>
                  </a:txBody>
                  <a:tcPr/>
                </a:tc>
                <a:tc>
                  <a:txBody>
                    <a:bodyPr/>
                    <a:lstStyle/>
                    <a:p>
                      <a:pPr algn="ctr"/>
                      <a:r>
                        <a:rPr lang="en-US"/>
                        <a:t>Play</a:t>
                      </a:r>
                    </a:p>
                  </a:txBody>
                  <a:tcPr/>
                </a:tc>
                <a:tc>
                  <a:txBody>
                    <a:bodyPr/>
                    <a:lstStyle/>
                    <a:p>
                      <a:pPr algn="ctr"/>
                      <a:r>
                        <a:rPr lang="en-US"/>
                        <a:t>Parent and student read together</a:t>
                      </a:r>
                    </a:p>
                  </a:txBody>
                  <a:tcPr/>
                </a:tc>
                <a:extLst>
                  <a:ext uri="{0D108BD9-81ED-4DB2-BD59-A6C34878D82A}">
                    <a16:rowId xmlns:a16="http://schemas.microsoft.com/office/drawing/2014/main" val="10005"/>
                  </a:ext>
                </a:extLst>
              </a:tr>
              <a:tr h="341931">
                <a:tc>
                  <a:txBody>
                    <a:bodyPr/>
                    <a:lstStyle/>
                    <a:p>
                      <a:pPr algn="ctr"/>
                      <a:r>
                        <a:rPr lang="en-US"/>
                        <a:t>Eat breakfast</a:t>
                      </a:r>
                    </a:p>
                  </a:txBody>
                  <a:tcPr/>
                </a:tc>
                <a:tc>
                  <a:txBody>
                    <a:bodyPr/>
                    <a:lstStyle/>
                    <a:p>
                      <a:pPr algn="ctr"/>
                      <a:r>
                        <a:rPr lang="en-US"/>
                        <a:t>Eat Dinner</a:t>
                      </a:r>
                    </a:p>
                  </a:txBody>
                  <a:tcPr/>
                </a:tc>
                <a:tc>
                  <a:txBody>
                    <a:bodyPr/>
                    <a:lstStyle/>
                    <a:p>
                      <a:pPr algn="ctr"/>
                      <a:r>
                        <a:rPr lang="en-US"/>
                        <a:t>Lights out</a:t>
                      </a:r>
                    </a:p>
                  </a:txBody>
                  <a:tcPr/>
                </a:tc>
                <a:extLst>
                  <a:ext uri="{0D108BD9-81ED-4DB2-BD59-A6C34878D82A}">
                    <a16:rowId xmlns:a16="http://schemas.microsoft.com/office/drawing/2014/main" val="10006"/>
                  </a:ext>
                </a:extLst>
              </a:tr>
              <a:tr h="341931">
                <a:tc>
                  <a:txBody>
                    <a:bodyPr/>
                    <a:lstStyle/>
                    <a:p>
                      <a:pPr algn="ctr"/>
                      <a:r>
                        <a:rPr lang="en-US"/>
                        <a:t>On time for school</a:t>
                      </a:r>
                    </a:p>
                  </a:txBody>
                  <a:tcPr/>
                </a:tc>
                <a:tc>
                  <a:txBody>
                    <a:bodyPr/>
                    <a:lstStyle/>
                    <a:p>
                      <a:pPr algn="ctr"/>
                      <a:r>
                        <a:rPr lang="en-US"/>
                        <a:t>Shower</a:t>
                      </a:r>
                    </a:p>
                  </a:txBody>
                  <a:tcPr/>
                </a:tc>
                <a:tc>
                  <a:txBody>
                    <a:bodyPr/>
                    <a:lstStyle/>
                    <a:p>
                      <a:pPr algn="ctr"/>
                      <a:r>
                        <a:rPr lang="en-US"/>
                        <a:t>Early to bed</a:t>
                      </a:r>
                    </a:p>
                  </a:txBody>
                  <a:tcPr/>
                </a:tc>
                <a:extLst>
                  <a:ext uri="{0D108BD9-81ED-4DB2-BD59-A6C34878D82A}">
                    <a16:rowId xmlns:a16="http://schemas.microsoft.com/office/drawing/2014/main" val="10007"/>
                  </a:ext>
                </a:extLst>
              </a:tr>
            </a:tbl>
          </a:graphicData>
        </a:graphic>
      </p:graphicFrame>
      <p:pic>
        <p:nvPicPr>
          <p:cNvPr id="39" name="Picture 38" descr="Backpac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0235" y="4458043"/>
            <a:ext cx="2604219" cy="2604219"/>
          </a:xfrm>
          <a:prstGeom prst="rect">
            <a:avLst/>
          </a:prstGeom>
        </p:spPr>
      </p:pic>
      <p:pic>
        <p:nvPicPr>
          <p:cNvPr id="40" name="Picture 39" descr="latin-bo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1457" y="4564600"/>
            <a:ext cx="3446994" cy="2293400"/>
          </a:xfrm>
          <a:prstGeom prst="rect">
            <a:avLst/>
          </a:prstGeom>
        </p:spPr>
      </p:pic>
      <p:sp>
        <p:nvSpPr>
          <p:cNvPr id="2" name="Slide Number Placeholder 1"/>
          <p:cNvSpPr>
            <a:spLocks noGrp="1"/>
          </p:cNvSpPr>
          <p:nvPr>
            <p:ph type="sldNum" sz="quarter" idx="12"/>
          </p:nvPr>
        </p:nvSpPr>
        <p:spPr/>
        <p:txBody>
          <a:bodyPr/>
          <a:lstStyle/>
          <a:p>
            <a:fld id="{A54BDD0D-9D06-4347-9DDF-B78EE7639633}" type="slidenum">
              <a:rPr lang="en-US" smtClean="0"/>
              <a:t>21</a:t>
            </a:fld>
            <a:endParaRPr lang="en-US"/>
          </a:p>
        </p:txBody>
      </p:sp>
      <p:sp>
        <p:nvSpPr>
          <p:cNvPr id="4" name="TextBox 3"/>
          <p:cNvSpPr txBox="1"/>
          <p:nvPr/>
        </p:nvSpPr>
        <p:spPr>
          <a:xfrm>
            <a:off x="3276706" y="1212805"/>
            <a:ext cx="4058393" cy="369332"/>
          </a:xfrm>
          <a:prstGeom prst="rect">
            <a:avLst/>
          </a:prstGeom>
          <a:noFill/>
        </p:spPr>
        <p:txBody>
          <a:bodyPr wrap="square" rtlCol="0" anchor="t">
            <a:spAutoFit/>
          </a:bodyPr>
          <a:lstStyle/>
          <a:p>
            <a:r>
              <a:rPr lang="en-US" dirty="0"/>
              <a:t>Establish </a:t>
            </a:r>
            <a:r>
              <a:rPr lang="en-US"/>
              <a:t>Morning</a:t>
            </a:r>
            <a:r>
              <a:rPr lang="en-US" dirty="0"/>
              <a:t> and Evening Routines</a:t>
            </a:r>
            <a:endParaRPr lang="en-US"/>
          </a:p>
        </p:txBody>
      </p:sp>
    </p:spTree>
    <p:extLst>
      <p:ext uri="{BB962C8B-B14F-4D97-AF65-F5344CB8AC3E}">
        <p14:creationId xmlns:p14="http://schemas.microsoft.com/office/powerpoint/2010/main" val="3181705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906000" cy="1600201"/>
          </a:xfrm>
          <a:prstGeom prst="rect">
            <a:avLst/>
          </a:prstGeom>
          <a:solidFill>
            <a:srgbClr val="FBB04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3">
                  <a:lumMod val="75000"/>
                </a:schemeClr>
              </a:solidFill>
            </a:endParaRPr>
          </a:p>
        </p:txBody>
      </p:sp>
      <p:sp>
        <p:nvSpPr>
          <p:cNvPr id="30" name="Rectangle 29"/>
          <p:cNvSpPr/>
          <p:nvPr/>
        </p:nvSpPr>
        <p:spPr>
          <a:xfrm>
            <a:off x="4738916" y="1665927"/>
            <a:ext cx="2160317" cy="88913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Ins="365760" rtlCol="0" anchor="ctr">
            <a:spAutoFit/>
          </a:bodyPr>
          <a:lstStyle/>
          <a:p>
            <a:pPr>
              <a:lnSpc>
                <a:spcPts val="2940"/>
              </a:lnSpc>
            </a:pPr>
            <a:r>
              <a:rPr lang="en-US" sz="3200">
                <a:solidFill>
                  <a:srgbClr val="FFFFFF"/>
                </a:solidFill>
              </a:rPr>
              <a:t>Far Below Basic</a:t>
            </a:r>
          </a:p>
        </p:txBody>
      </p:sp>
      <p:sp>
        <p:nvSpPr>
          <p:cNvPr id="31" name="Rectangle 30"/>
          <p:cNvSpPr/>
          <p:nvPr/>
        </p:nvSpPr>
        <p:spPr>
          <a:xfrm>
            <a:off x="5285214" y="1835164"/>
            <a:ext cx="2977901" cy="586784"/>
          </a:xfrm>
          <a:prstGeom prst="rect">
            <a:avLst/>
          </a:prstGeom>
        </p:spPr>
        <p:txBody>
          <a:bodyPr wrap="square" lIns="0" rIns="0">
            <a:spAutoFit/>
          </a:bodyPr>
          <a:lstStyle/>
          <a:p>
            <a:pPr algn="r">
              <a:lnSpc>
                <a:spcPct val="85000"/>
              </a:lnSpc>
            </a:pPr>
            <a:r>
              <a:rPr lang="en-US" sz="2133">
                <a:solidFill>
                  <a:srgbClr val="FFFFFF"/>
                </a:solidFill>
              </a:rPr>
              <a:t>Less that 87%</a:t>
            </a:r>
          </a:p>
          <a:p>
            <a:pPr algn="r">
              <a:lnSpc>
                <a:spcPct val="85000"/>
              </a:lnSpc>
            </a:pPr>
            <a:r>
              <a:rPr lang="en-US" sz="1600">
                <a:solidFill>
                  <a:srgbClr val="FFFFFF"/>
                </a:solidFill>
              </a:rPr>
              <a:t>24 or more absences</a:t>
            </a:r>
          </a:p>
        </p:txBody>
      </p:sp>
      <p:sp>
        <p:nvSpPr>
          <p:cNvPr id="57" name="TextBox 56"/>
          <p:cNvSpPr txBox="1"/>
          <p:nvPr/>
        </p:nvSpPr>
        <p:spPr>
          <a:xfrm>
            <a:off x="168745" y="325384"/>
            <a:ext cx="9520773" cy="769441"/>
          </a:xfrm>
          <a:prstGeom prst="rect">
            <a:avLst/>
          </a:prstGeom>
          <a:noFill/>
        </p:spPr>
        <p:txBody>
          <a:bodyPr wrap="square" rtlCol="0">
            <a:spAutoFit/>
          </a:bodyPr>
          <a:lstStyle/>
          <a:p>
            <a:pPr algn="ctr"/>
            <a:r>
              <a:rPr lang="en-US" sz="4400">
                <a:solidFill>
                  <a:schemeClr val="bg1"/>
                </a:solidFill>
                <a:latin typeface="Avenir Book"/>
                <a:cs typeface="Avenir Book"/>
              </a:rPr>
              <a:t>What Parents Can Do</a:t>
            </a:r>
          </a:p>
        </p:txBody>
      </p:sp>
      <p:sp>
        <p:nvSpPr>
          <p:cNvPr id="2" name="TextBox 1"/>
          <p:cNvSpPr txBox="1"/>
          <p:nvPr/>
        </p:nvSpPr>
        <p:spPr>
          <a:xfrm>
            <a:off x="129360" y="1835164"/>
            <a:ext cx="4898548" cy="4588435"/>
          </a:xfrm>
          <a:prstGeom prst="rect">
            <a:avLst/>
          </a:prstGeom>
          <a:noFill/>
        </p:spPr>
        <p:txBody>
          <a:bodyPr wrap="square" rtlCol="0">
            <a:spAutoFit/>
          </a:bodyPr>
          <a:lstStyle/>
          <a:p>
            <a:pPr marL="342900" indent="-342900">
              <a:spcBef>
                <a:spcPts val="250"/>
              </a:spcBef>
              <a:buClr>
                <a:schemeClr val="accent1"/>
              </a:buClr>
              <a:buSzPct val="80000"/>
              <a:buFont typeface="Arial"/>
              <a:buChar char="•"/>
              <a:defRPr/>
            </a:pPr>
            <a:r>
              <a:rPr lang="en-US" sz="2400">
                <a:latin typeface="Avenir Book"/>
                <a:ea typeface="Tahoma" panose="020B0604030504040204" pitchFamily="34" charset="0"/>
                <a:cs typeface="Avenir Book"/>
              </a:rPr>
              <a:t>Create a back-up system or alternate plans for getting to and from school </a:t>
            </a:r>
          </a:p>
          <a:p>
            <a:pPr marL="342900" indent="-342900">
              <a:spcBef>
                <a:spcPts val="250"/>
              </a:spcBef>
              <a:buClr>
                <a:schemeClr val="accent1"/>
              </a:buClr>
              <a:buSzPct val="80000"/>
              <a:buFont typeface="Arial"/>
              <a:buChar char="•"/>
              <a:defRPr/>
            </a:pPr>
            <a:r>
              <a:rPr lang="en-US" sz="2400">
                <a:latin typeface="Avenir Book"/>
                <a:ea typeface="Tahoma" panose="020B0604030504040204" pitchFamily="34" charset="0"/>
                <a:cs typeface="Avenir Book"/>
              </a:rPr>
              <a:t>Make your school aware of any issues that may be affecting your child’s attendance for example: health and/or family problems</a:t>
            </a:r>
          </a:p>
          <a:p>
            <a:pPr marL="342900" indent="-342900">
              <a:spcBef>
                <a:spcPts val="250"/>
              </a:spcBef>
              <a:buClr>
                <a:schemeClr val="accent1"/>
              </a:buClr>
              <a:buSzPct val="80000"/>
              <a:buFont typeface="Arial"/>
              <a:buChar char="•"/>
              <a:defRPr/>
            </a:pPr>
            <a:r>
              <a:rPr lang="en-US" sz="2400">
                <a:latin typeface="Avenir Book"/>
                <a:ea typeface="Tahoma" panose="020B0604030504040204" pitchFamily="34" charset="0"/>
                <a:cs typeface="Avenir Book"/>
              </a:rPr>
              <a:t>Make sure your child’s school has your accurate daytime contact information and address</a:t>
            </a:r>
          </a:p>
        </p:txBody>
      </p:sp>
      <p:pic>
        <p:nvPicPr>
          <p:cNvPr id="8" name="Picture 2" descr="http://schools.iclipart.com/dodl.php?linklokauth=LzA2Ni9zbWFsbC9iYXRjaF8yMi9hbmRyZXNyMTM3MTQuanBnLDE0MTAzMTIzNjEsMjA0LjEwOC45Ni4xMDIsMCwwLExMXzAsLGNkY2RjNzQ4ZTFlOTU3Mzc5ODUyNDI0NDUwOThjMjdl/andresr13714.jpg"/>
          <p:cNvPicPr>
            <a:picLocks noChangeAspect="1" noChangeArrowheads="1"/>
          </p:cNvPicPr>
          <p:nvPr/>
        </p:nvPicPr>
        <p:blipFill rotWithShape="1">
          <a:blip r:embed="rId3">
            <a:extLst>
              <a:ext uri="{28A0092B-C50C-407E-A947-70E740481C1C}">
                <a14:useLocalDpi xmlns:a14="http://schemas.microsoft.com/office/drawing/2010/main" val="0"/>
              </a:ext>
            </a:extLst>
          </a:blip>
          <a:srcRect r="17749"/>
          <a:stretch/>
        </p:blipFill>
        <p:spPr bwMode="auto">
          <a:xfrm>
            <a:off x="5101465" y="1600201"/>
            <a:ext cx="4825406" cy="52577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9" descr="LAUSD_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366" y="1141050"/>
            <a:ext cx="689974" cy="694114"/>
          </a:xfrm>
          <a:prstGeom prst="rect">
            <a:avLst/>
          </a:prstGeom>
        </p:spPr>
      </p:pic>
      <p:sp>
        <p:nvSpPr>
          <p:cNvPr id="3" name="Slide Number Placeholder 2"/>
          <p:cNvSpPr>
            <a:spLocks noGrp="1"/>
          </p:cNvSpPr>
          <p:nvPr>
            <p:ph type="sldNum" sz="quarter" idx="12"/>
          </p:nvPr>
        </p:nvSpPr>
        <p:spPr/>
        <p:txBody>
          <a:bodyPr/>
          <a:lstStyle/>
          <a:p>
            <a:fld id="{A54BDD0D-9D06-4347-9DDF-B78EE7639633}" type="slidenum">
              <a:rPr lang="en-US" smtClean="0"/>
              <a:t>22</a:t>
            </a:fld>
            <a:endParaRPr lang="en-US"/>
          </a:p>
        </p:txBody>
      </p:sp>
    </p:spTree>
    <p:extLst>
      <p:ext uri="{BB962C8B-B14F-4D97-AF65-F5344CB8AC3E}">
        <p14:creationId xmlns:p14="http://schemas.microsoft.com/office/powerpoint/2010/main" val="4237582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p:cNvSpPr/>
          <p:nvPr/>
        </p:nvSpPr>
        <p:spPr>
          <a:xfrm>
            <a:off x="0" y="0"/>
            <a:ext cx="9906000" cy="1600201"/>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4738916" y="1665927"/>
            <a:ext cx="2160317" cy="88913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Ins="365760" rtlCol="0" anchor="ctr">
            <a:spAutoFit/>
          </a:bodyPr>
          <a:lstStyle/>
          <a:p>
            <a:pPr>
              <a:lnSpc>
                <a:spcPts val="2940"/>
              </a:lnSpc>
            </a:pPr>
            <a:r>
              <a:rPr lang="en-US" sz="3200">
                <a:solidFill>
                  <a:srgbClr val="FFFFFF"/>
                </a:solidFill>
              </a:rPr>
              <a:t>Far Below Basic</a:t>
            </a:r>
          </a:p>
        </p:txBody>
      </p:sp>
      <p:sp>
        <p:nvSpPr>
          <p:cNvPr id="31" name="Rectangle 30"/>
          <p:cNvSpPr/>
          <p:nvPr/>
        </p:nvSpPr>
        <p:spPr>
          <a:xfrm>
            <a:off x="5285214" y="1835164"/>
            <a:ext cx="2977901" cy="586784"/>
          </a:xfrm>
          <a:prstGeom prst="rect">
            <a:avLst/>
          </a:prstGeom>
        </p:spPr>
        <p:txBody>
          <a:bodyPr wrap="square" lIns="0" rIns="0">
            <a:spAutoFit/>
          </a:bodyPr>
          <a:lstStyle/>
          <a:p>
            <a:pPr algn="r">
              <a:lnSpc>
                <a:spcPct val="85000"/>
              </a:lnSpc>
            </a:pPr>
            <a:r>
              <a:rPr lang="en-US" sz="2133">
                <a:solidFill>
                  <a:srgbClr val="FFFFFF"/>
                </a:solidFill>
              </a:rPr>
              <a:t>Less that 87%</a:t>
            </a:r>
          </a:p>
          <a:p>
            <a:pPr algn="r">
              <a:lnSpc>
                <a:spcPct val="85000"/>
              </a:lnSpc>
            </a:pPr>
            <a:r>
              <a:rPr lang="en-US" sz="1600">
                <a:solidFill>
                  <a:srgbClr val="FFFFFF"/>
                </a:solidFill>
              </a:rPr>
              <a:t>24 or more absences</a:t>
            </a:r>
          </a:p>
        </p:txBody>
      </p:sp>
      <p:sp>
        <p:nvSpPr>
          <p:cNvPr id="57" name="TextBox 56"/>
          <p:cNvSpPr txBox="1"/>
          <p:nvPr/>
        </p:nvSpPr>
        <p:spPr>
          <a:xfrm>
            <a:off x="961672" y="360663"/>
            <a:ext cx="8029764" cy="769441"/>
          </a:xfrm>
          <a:prstGeom prst="rect">
            <a:avLst/>
          </a:prstGeom>
          <a:noFill/>
        </p:spPr>
        <p:txBody>
          <a:bodyPr wrap="square" rtlCol="0" anchor="t">
            <a:spAutoFit/>
          </a:bodyPr>
          <a:lstStyle/>
          <a:p>
            <a:pPr algn="ctr"/>
            <a:r>
              <a:rPr lang="en-US" sz="4400" dirty="0">
                <a:solidFill>
                  <a:srgbClr val="FFFFFF"/>
                </a:solidFill>
                <a:latin typeface="Avenir"/>
                <a:cs typeface="Avenir"/>
              </a:rPr>
              <a:t>What Students Can Do</a:t>
            </a:r>
          </a:p>
        </p:txBody>
      </p:sp>
      <p:sp>
        <p:nvSpPr>
          <p:cNvPr id="12" name="Content Placeholder 2"/>
          <p:cNvSpPr>
            <a:spLocks noGrp="1"/>
          </p:cNvSpPr>
          <p:nvPr>
            <p:ph idx="1"/>
          </p:nvPr>
        </p:nvSpPr>
        <p:spPr>
          <a:xfrm>
            <a:off x="505663" y="1835164"/>
            <a:ext cx="4620786" cy="4600649"/>
          </a:xfrm>
        </p:spPr>
        <p:txBody>
          <a:bodyPr vert="horz" lIns="91440" tIns="45720" rIns="91440" bIns="45720" rtlCol="0" anchor="t">
            <a:normAutofit/>
          </a:bodyPr>
          <a:lstStyle/>
          <a:p>
            <a:pPr>
              <a:spcBef>
                <a:spcPts val="250"/>
              </a:spcBef>
              <a:buClr>
                <a:schemeClr val="accent1"/>
              </a:buClr>
              <a:buSzPct val="80000"/>
              <a:buFont typeface="Arial" panose="020B0604020202020204" pitchFamily="34" charset="0"/>
              <a:buChar char="•"/>
              <a:defRPr/>
            </a:pPr>
            <a:r>
              <a:rPr lang="en-US" sz="2400" dirty="0">
                <a:latin typeface="Avenir Book"/>
                <a:ea typeface="Tahoma" panose="020B0604030504040204" pitchFamily="34" charset="0"/>
                <a:cs typeface="Avenir Book"/>
              </a:rPr>
              <a:t>Ask your parents to schedule non-emergency medical and dental appointments after school hours on weekends or during vacation breaks</a:t>
            </a:r>
            <a:endParaRPr lang="en-US" dirty="0"/>
          </a:p>
          <a:p>
            <a:pPr>
              <a:spcBef>
                <a:spcPts val="250"/>
              </a:spcBef>
              <a:buClr>
                <a:schemeClr val="accent1"/>
              </a:buClr>
              <a:buSzPct val="80000"/>
              <a:buFont typeface="Arial" panose="020B0604020202020204" pitchFamily="34" charset="0"/>
              <a:buChar char="•"/>
              <a:defRPr/>
            </a:pPr>
            <a:r>
              <a:rPr lang="en-US" sz="2400" dirty="0">
                <a:latin typeface="Avenir Book"/>
                <a:ea typeface="Tahoma" panose="020B0604030504040204" pitchFamily="34" charset="0"/>
                <a:cs typeface="Avenir Book"/>
              </a:rPr>
              <a:t>Ask your parents to bring you back to school after medical or dental appointments</a:t>
            </a:r>
          </a:p>
          <a:p>
            <a:pPr>
              <a:spcBef>
                <a:spcPts val="250"/>
              </a:spcBef>
              <a:buClr>
                <a:schemeClr val="accent1"/>
              </a:buClr>
              <a:buSzPct val="80000"/>
              <a:buFont typeface="Arial" panose="020B0604020202020204" pitchFamily="34" charset="0"/>
              <a:buChar char="•"/>
              <a:defRPr/>
            </a:pPr>
            <a:r>
              <a:rPr lang="en-US" sz="2400" dirty="0">
                <a:latin typeface="Avenir Book"/>
                <a:ea typeface="Tahoma" panose="020B0604030504040204" pitchFamily="34" charset="0"/>
                <a:cs typeface="Avenir Book"/>
              </a:rPr>
              <a:t>Avoid unnecessary absences</a:t>
            </a:r>
          </a:p>
        </p:txBody>
      </p:sp>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8557" b="15027"/>
          <a:stretch/>
        </p:blipFill>
        <p:spPr bwMode="auto">
          <a:xfrm>
            <a:off x="6467765" y="1611958"/>
            <a:ext cx="2861995" cy="525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9" descr="LAUSD_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366" y="1141050"/>
            <a:ext cx="689974" cy="694114"/>
          </a:xfrm>
          <a:prstGeom prst="rect">
            <a:avLst/>
          </a:prstGeom>
        </p:spPr>
      </p:pic>
      <p:sp>
        <p:nvSpPr>
          <p:cNvPr id="2" name="Slide Number Placeholder 1"/>
          <p:cNvSpPr>
            <a:spLocks noGrp="1"/>
          </p:cNvSpPr>
          <p:nvPr>
            <p:ph type="sldNum" sz="quarter" idx="12"/>
          </p:nvPr>
        </p:nvSpPr>
        <p:spPr/>
        <p:txBody>
          <a:bodyPr/>
          <a:lstStyle/>
          <a:p>
            <a:fld id="{A54BDD0D-9D06-4347-9DDF-B78EE7639633}" type="slidenum">
              <a:rPr lang="en-US" smtClean="0"/>
              <a:t>23</a:t>
            </a:fld>
            <a:endParaRPr lang="en-US"/>
          </a:p>
        </p:txBody>
      </p:sp>
    </p:spTree>
    <p:extLst>
      <p:ext uri="{BB962C8B-B14F-4D97-AF65-F5344CB8AC3E}">
        <p14:creationId xmlns:p14="http://schemas.microsoft.com/office/powerpoint/2010/main" val="901761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3869" y="-64103"/>
            <a:ext cx="9906000" cy="1600201"/>
          </a:xfrm>
          <a:prstGeom prst="rect">
            <a:avLst/>
          </a:prstGeom>
          <a:solidFill>
            <a:srgbClr val="FBB04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BB040"/>
              </a:solidFill>
            </a:endParaRPr>
          </a:p>
        </p:txBody>
      </p:sp>
      <p:sp>
        <p:nvSpPr>
          <p:cNvPr id="30" name="Rectangle 29"/>
          <p:cNvSpPr/>
          <p:nvPr/>
        </p:nvSpPr>
        <p:spPr>
          <a:xfrm>
            <a:off x="4738916" y="1665927"/>
            <a:ext cx="2160317" cy="88913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Ins="365760" rtlCol="0" anchor="ctr">
            <a:spAutoFit/>
          </a:bodyPr>
          <a:lstStyle/>
          <a:p>
            <a:pPr>
              <a:lnSpc>
                <a:spcPts val="2940"/>
              </a:lnSpc>
            </a:pPr>
            <a:r>
              <a:rPr lang="en-US" sz="3200">
                <a:solidFill>
                  <a:srgbClr val="FFFFFF"/>
                </a:solidFill>
              </a:rPr>
              <a:t>Far Below Basic</a:t>
            </a:r>
          </a:p>
        </p:txBody>
      </p:sp>
      <p:sp>
        <p:nvSpPr>
          <p:cNvPr id="31" name="Rectangle 30"/>
          <p:cNvSpPr/>
          <p:nvPr/>
        </p:nvSpPr>
        <p:spPr>
          <a:xfrm>
            <a:off x="5285214" y="1835164"/>
            <a:ext cx="2977901" cy="586784"/>
          </a:xfrm>
          <a:prstGeom prst="rect">
            <a:avLst/>
          </a:prstGeom>
        </p:spPr>
        <p:txBody>
          <a:bodyPr wrap="square" lIns="0" rIns="0">
            <a:spAutoFit/>
          </a:bodyPr>
          <a:lstStyle/>
          <a:p>
            <a:pPr algn="r">
              <a:lnSpc>
                <a:spcPct val="85000"/>
              </a:lnSpc>
            </a:pPr>
            <a:r>
              <a:rPr lang="en-US" sz="2133">
                <a:solidFill>
                  <a:srgbClr val="FFFFFF"/>
                </a:solidFill>
              </a:rPr>
              <a:t>Less that 87%</a:t>
            </a:r>
          </a:p>
          <a:p>
            <a:pPr algn="r">
              <a:lnSpc>
                <a:spcPct val="85000"/>
              </a:lnSpc>
            </a:pPr>
            <a:r>
              <a:rPr lang="en-US" sz="1600">
                <a:solidFill>
                  <a:srgbClr val="FFFFFF"/>
                </a:solidFill>
              </a:rPr>
              <a:t>24 or more absences</a:t>
            </a:r>
          </a:p>
        </p:txBody>
      </p:sp>
      <p:sp>
        <p:nvSpPr>
          <p:cNvPr id="57" name="TextBox 56"/>
          <p:cNvSpPr txBox="1"/>
          <p:nvPr/>
        </p:nvSpPr>
        <p:spPr>
          <a:xfrm>
            <a:off x="168744" y="147744"/>
            <a:ext cx="9520773" cy="1323439"/>
          </a:xfrm>
          <a:prstGeom prst="rect">
            <a:avLst/>
          </a:prstGeom>
          <a:noFill/>
        </p:spPr>
        <p:txBody>
          <a:bodyPr wrap="square" rtlCol="0" anchor="t">
            <a:spAutoFit/>
          </a:bodyPr>
          <a:lstStyle/>
          <a:p>
            <a:pPr algn="ctr"/>
            <a:r>
              <a:rPr lang="en-US" sz="4000" b="1" dirty="0">
                <a:solidFill>
                  <a:schemeClr val="bg1"/>
                </a:solidFill>
                <a:latin typeface="Avenir Book"/>
                <a:cs typeface="Avenir Book"/>
              </a:rPr>
              <a:t>Remind your Parents to communicate with the school if you are absent</a:t>
            </a:r>
          </a:p>
        </p:txBody>
      </p:sp>
      <p:sp>
        <p:nvSpPr>
          <p:cNvPr id="2" name="TextBox 1"/>
          <p:cNvSpPr txBox="1"/>
          <p:nvPr/>
        </p:nvSpPr>
        <p:spPr>
          <a:xfrm>
            <a:off x="356460" y="1925585"/>
            <a:ext cx="8803038" cy="3416320"/>
          </a:xfrm>
          <a:prstGeom prst="rect">
            <a:avLst/>
          </a:prstGeom>
          <a:noFill/>
        </p:spPr>
        <p:txBody>
          <a:bodyPr wrap="square" rtlCol="0" anchor="t">
            <a:spAutoFit/>
          </a:bodyPr>
          <a:lstStyle/>
          <a:p>
            <a:pPr lvl="1"/>
            <a:r>
              <a:rPr lang="en-US" sz="2400" dirty="0">
                <a:latin typeface="Avenir Book"/>
                <a:cs typeface="Avenir Book"/>
              </a:rPr>
              <a:t>It is the parent’s responsibility to notify the school when you are absent</a:t>
            </a:r>
          </a:p>
          <a:p>
            <a:pPr marL="742950" lvl="1" indent="-285750">
              <a:buFont typeface="Arial"/>
              <a:buChar char="•"/>
            </a:pPr>
            <a:r>
              <a:rPr lang="en-US" sz="2400" dirty="0">
                <a:latin typeface="Avenir Book"/>
                <a:cs typeface="Avenir Book"/>
              </a:rPr>
              <a:t>Provide a doctor’s note</a:t>
            </a:r>
          </a:p>
          <a:p>
            <a:pPr marL="742950" lvl="1" indent="-285750">
              <a:buFont typeface="Arial"/>
              <a:buChar char="•"/>
            </a:pPr>
            <a:r>
              <a:rPr lang="en-US" sz="2400" dirty="0">
                <a:latin typeface="Avenir Book"/>
                <a:cs typeface="Avenir Book"/>
              </a:rPr>
              <a:t>Write a note explaining the reason for the absence</a:t>
            </a:r>
          </a:p>
          <a:p>
            <a:pPr marL="742950" lvl="1" indent="-285750">
              <a:buFont typeface="Arial"/>
              <a:buChar char="•"/>
            </a:pPr>
            <a:r>
              <a:rPr lang="en-US" sz="2400" dirty="0">
                <a:latin typeface="Avenir Book"/>
                <a:cs typeface="Avenir Book"/>
              </a:rPr>
              <a:t>Call the school to inform them of the reason for the absence (write down the name of the person you spoke to)</a:t>
            </a:r>
          </a:p>
          <a:p>
            <a:pPr marL="800100" lvl="2" indent="-342900">
              <a:buFont typeface="Arial"/>
              <a:buChar char="•"/>
            </a:pPr>
            <a:r>
              <a:rPr lang="en-US" sz="2400" dirty="0">
                <a:latin typeface="Avenir Book"/>
                <a:cs typeface="Avenir Book"/>
              </a:rPr>
              <a:t>Provide court documentation if you must appear in court </a:t>
            </a:r>
          </a:p>
          <a:p>
            <a:pPr marL="800100" lvl="2" indent="-342900">
              <a:buFont typeface="Arial"/>
              <a:buChar char="•"/>
            </a:pPr>
            <a:r>
              <a:rPr lang="en-US" sz="2400" dirty="0">
                <a:latin typeface="Avenir Book"/>
                <a:cs typeface="Avenir Book"/>
              </a:rPr>
              <a:t>Always keep track of you absences on a calendar</a:t>
            </a:r>
          </a:p>
          <a:p>
            <a:endParaRPr lang="en-US" sz="2400"/>
          </a:p>
        </p:txBody>
      </p:sp>
      <p:pic>
        <p:nvPicPr>
          <p:cNvPr id="10" name="Picture 9" descr="LAUSD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0112" y="5662237"/>
            <a:ext cx="689974" cy="694114"/>
          </a:xfrm>
          <a:prstGeom prst="rect">
            <a:avLst/>
          </a:prstGeom>
        </p:spPr>
      </p:pic>
      <p:sp>
        <p:nvSpPr>
          <p:cNvPr id="3" name="Slide Number Placeholder 2"/>
          <p:cNvSpPr>
            <a:spLocks noGrp="1"/>
          </p:cNvSpPr>
          <p:nvPr>
            <p:ph type="sldNum" sz="quarter" idx="12"/>
          </p:nvPr>
        </p:nvSpPr>
        <p:spPr/>
        <p:txBody>
          <a:bodyPr/>
          <a:lstStyle/>
          <a:p>
            <a:fld id="{A54BDD0D-9D06-4347-9DDF-B78EE7639633}" type="slidenum">
              <a:rPr lang="en-US" smtClean="0"/>
              <a:t>24</a:t>
            </a:fld>
            <a:endParaRPr lang="en-US"/>
          </a:p>
        </p:txBody>
      </p:sp>
    </p:spTree>
    <p:extLst>
      <p:ext uri="{BB962C8B-B14F-4D97-AF65-F5344CB8AC3E}">
        <p14:creationId xmlns:p14="http://schemas.microsoft.com/office/powerpoint/2010/main" val="3143912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4738916" y="1665927"/>
            <a:ext cx="2160317" cy="88913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Ins="365760" rtlCol="0" anchor="ctr">
            <a:spAutoFit/>
          </a:bodyPr>
          <a:lstStyle/>
          <a:p>
            <a:pPr>
              <a:lnSpc>
                <a:spcPts val="2940"/>
              </a:lnSpc>
            </a:pPr>
            <a:r>
              <a:rPr lang="en-US" sz="3200">
                <a:solidFill>
                  <a:srgbClr val="FFFFFF"/>
                </a:solidFill>
              </a:rPr>
              <a:t>Far Below Basic</a:t>
            </a:r>
          </a:p>
        </p:txBody>
      </p:sp>
      <p:sp>
        <p:nvSpPr>
          <p:cNvPr id="31" name="Rectangle 30"/>
          <p:cNvSpPr/>
          <p:nvPr/>
        </p:nvSpPr>
        <p:spPr>
          <a:xfrm>
            <a:off x="5285214" y="1835164"/>
            <a:ext cx="2977901" cy="586784"/>
          </a:xfrm>
          <a:prstGeom prst="rect">
            <a:avLst/>
          </a:prstGeom>
        </p:spPr>
        <p:txBody>
          <a:bodyPr wrap="square" lIns="0" rIns="0">
            <a:spAutoFit/>
          </a:bodyPr>
          <a:lstStyle/>
          <a:p>
            <a:pPr algn="r">
              <a:lnSpc>
                <a:spcPct val="85000"/>
              </a:lnSpc>
            </a:pPr>
            <a:r>
              <a:rPr lang="en-US" sz="2133">
                <a:solidFill>
                  <a:srgbClr val="FFFFFF"/>
                </a:solidFill>
              </a:rPr>
              <a:t>Less that 87%</a:t>
            </a:r>
          </a:p>
          <a:p>
            <a:pPr algn="r">
              <a:lnSpc>
                <a:spcPct val="85000"/>
              </a:lnSpc>
            </a:pPr>
            <a:r>
              <a:rPr lang="en-US" sz="1600">
                <a:solidFill>
                  <a:srgbClr val="FFFFFF"/>
                </a:solidFill>
              </a:rPr>
              <a:t>24 or more absences</a:t>
            </a:r>
          </a:p>
        </p:txBody>
      </p:sp>
      <p:sp>
        <p:nvSpPr>
          <p:cNvPr id="57" name="TextBox 56"/>
          <p:cNvSpPr txBox="1"/>
          <p:nvPr/>
        </p:nvSpPr>
        <p:spPr>
          <a:xfrm>
            <a:off x="961672" y="360663"/>
            <a:ext cx="8029764" cy="769441"/>
          </a:xfrm>
          <a:prstGeom prst="rect">
            <a:avLst/>
          </a:prstGeom>
          <a:noFill/>
        </p:spPr>
        <p:txBody>
          <a:bodyPr wrap="square" rtlCol="0">
            <a:spAutoFit/>
          </a:bodyPr>
          <a:lstStyle/>
          <a:p>
            <a:pPr algn="ctr"/>
            <a:r>
              <a:rPr lang="en-US" sz="4400">
                <a:solidFill>
                  <a:srgbClr val="FFFFFF"/>
                </a:solidFill>
                <a:latin typeface="Avenir"/>
                <a:cs typeface="Avenir"/>
              </a:rPr>
              <a:t>School Site Resources</a:t>
            </a:r>
          </a:p>
        </p:txBody>
      </p:sp>
      <p:sp>
        <p:nvSpPr>
          <p:cNvPr id="10" name="Rectangle 9"/>
          <p:cNvSpPr/>
          <p:nvPr/>
        </p:nvSpPr>
        <p:spPr>
          <a:xfrm>
            <a:off x="0" y="0"/>
            <a:ext cx="9906000" cy="1600201"/>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0" y="407696"/>
            <a:ext cx="9906000" cy="769441"/>
          </a:xfrm>
          <a:prstGeom prst="rect">
            <a:avLst/>
          </a:prstGeom>
          <a:noFill/>
        </p:spPr>
        <p:txBody>
          <a:bodyPr wrap="square" rtlCol="0">
            <a:spAutoFit/>
          </a:bodyPr>
          <a:lstStyle/>
          <a:p>
            <a:pPr algn="ctr"/>
            <a:r>
              <a:rPr lang="en-US" sz="4400">
                <a:solidFill>
                  <a:schemeClr val="bg1"/>
                </a:solidFill>
                <a:latin typeface="Avenir"/>
                <a:cs typeface="Avenir"/>
              </a:rPr>
              <a:t>Monthly Calendar</a:t>
            </a:r>
          </a:p>
        </p:txBody>
      </p:sp>
      <p:pic>
        <p:nvPicPr>
          <p:cNvPr id="13" name="Picture 12" descr="LAUSD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698" y="877113"/>
            <a:ext cx="689974" cy="694114"/>
          </a:xfrm>
          <a:prstGeom prst="rect">
            <a:avLst/>
          </a:prstGeom>
        </p:spPr>
      </p:pic>
      <p:sp>
        <p:nvSpPr>
          <p:cNvPr id="2" name="Slide Number Placeholder 1"/>
          <p:cNvSpPr>
            <a:spLocks noGrp="1"/>
          </p:cNvSpPr>
          <p:nvPr>
            <p:ph type="sldNum" sz="quarter" idx="12"/>
          </p:nvPr>
        </p:nvSpPr>
        <p:spPr/>
        <p:txBody>
          <a:bodyPr/>
          <a:lstStyle/>
          <a:p>
            <a:fld id="{A54BDD0D-9D06-4347-9DDF-B78EE7639633}" type="slidenum">
              <a:rPr lang="en-US" smtClean="0"/>
              <a:t>25</a:t>
            </a:fld>
            <a:endParaRPr lang="en-US"/>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1587" y="1646554"/>
            <a:ext cx="4377329" cy="4709798"/>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63737" y="1665928"/>
            <a:ext cx="4159404" cy="4690424"/>
          </a:xfrm>
          <a:prstGeom prst="rect">
            <a:avLst/>
          </a:prstGeom>
        </p:spPr>
      </p:pic>
    </p:spTree>
    <p:extLst>
      <p:ext uri="{BB962C8B-B14F-4D97-AF65-F5344CB8AC3E}">
        <p14:creationId xmlns:p14="http://schemas.microsoft.com/office/powerpoint/2010/main" val="963311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green rectangle"/>
          <p:cNvSpPr/>
          <p:nvPr/>
        </p:nvSpPr>
        <p:spPr>
          <a:xfrm>
            <a:off x="381000" y="5672900"/>
            <a:ext cx="9144000" cy="1185111"/>
          </a:xfrm>
          <a:prstGeom prst="rect">
            <a:avLst/>
          </a:prstGeom>
          <a:solidFill>
            <a:srgbClr val="FF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31" name="pencil tree"/>
          <p:cNvGrpSpPr/>
          <p:nvPr/>
        </p:nvGrpSpPr>
        <p:grpSpPr>
          <a:xfrm>
            <a:off x="2025520" y="622682"/>
            <a:ext cx="5749917" cy="5707062"/>
            <a:chOff x="1755775" y="368301"/>
            <a:chExt cx="5670549" cy="5707062"/>
          </a:xfrm>
          <a:effectLst>
            <a:outerShdw blurRad="76200" dir="18900000" sy="23000" kx="-1200000" algn="bl" rotWithShape="0">
              <a:schemeClr val="accent1">
                <a:lumMod val="50000"/>
                <a:alpha val="18000"/>
              </a:schemeClr>
            </a:outerShdw>
          </a:effectLst>
        </p:grpSpPr>
        <p:sp>
          <p:nvSpPr>
            <p:cNvPr id="32" name="AutoShape 44"/>
            <p:cNvSpPr>
              <a:spLocks noChangeAspect="1" noChangeArrowheads="1" noTextEdit="1"/>
            </p:cNvSpPr>
            <p:nvPr/>
          </p:nvSpPr>
          <p:spPr bwMode="auto">
            <a:xfrm>
              <a:off x="1758950" y="369888"/>
              <a:ext cx="5665788" cy="570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Rockwell" panose="02060603020205020403"/>
              </a:endParaRPr>
            </a:p>
          </p:txBody>
        </p:sp>
        <p:sp>
          <p:nvSpPr>
            <p:cNvPr id="33" name="Freeform 46"/>
            <p:cNvSpPr>
              <a:spLocks/>
            </p:cNvSpPr>
            <p:nvPr/>
          </p:nvSpPr>
          <p:spPr bwMode="auto">
            <a:xfrm>
              <a:off x="4422775" y="5462588"/>
              <a:ext cx="379413" cy="608013"/>
            </a:xfrm>
            <a:custGeom>
              <a:avLst/>
              <a:gdLst>
                <a:gd name="T0" fmla="*/ 112 w 224"/>
                <a:gd name="T1" fmla="*/ 359 h 359"/>
                <a:gd name="T2" fmla="*/ 119 w 224"/>
                <a:gd name="T3" fmla="*/ 354 h 359"/>
                <a:gd name="T4" fmla="*/ 224 w 224"/>
                <a:gd name="T5" fmla="*/ 8 h 359"/>
                <a:gd name="T6" fmla="*/ 221 w 224"/>
                <a:gd name="T7" fmla="*/ 0 h 359"/>
                <a:gd name="T8" fmla="*/ 206 w 224"/>
                <a:gd name="T9" fmla="*/ 0 h 359"/>
                <a:gd name="T10" fmla="*/ 4 w 224"/>
                <a:gd name="T11" fmla="*/ 0 h 359"/>
                <a:gd name="T12" fmla="*/ 1 w 224"/>
                <a:gd name="T13" fmla="*/ 8 h 359"/>
                <a:gd name="T14" fmla="*/ 105 w 224"/>
                <a:gd name="T15" fmla="*/ 354 h 359"/>
                <a:gd name="T16" fmla="*/ 112 w 224"/>
                <a:gd name="T17" fmla="*/ 359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4" h="359">
                  <a:moveTo>
                    <a:pt x="112" y="359"/>
                  </a:moveTo>
                  <a:cubicBezTo>
                    <a:pt x="116" y="359"/>
                    <a:pt x="118" y="357"/>
                    <a:pt x="119" y="354"/>
                  </a:cubicBezTo>
                  <a:cubicBezTo>
                    <a:pt x="224" y="8"/>
                    <a:pt x="224" y="8"/>
                    <a:pt x="224" y="8"/>
                  </a:cubicBezTo>
                  <a:cubicBezTo>
                    <a:pt x="224" y="6"/>
                    <a:pt x="222" y="0"/>
                    <a:pt x="221" y="0"/>
                  </a:cubicBezTo>
                  <a:cubicBezTo>
                    <a:pt x="206" y="0"/>
                    <a:pt x="206" y="0"/>
                    <a:pt x="206" y="0"/>
                  </a:cubicBezTo>
                  <a:cubicBezTo>
                    <a:pt x="4" y="0"/>
                    <a:pt x="4" y="0"/>
                    <a:pt x="4" y="0"/>
                  </a:cubicBezTo>
                  <a:cubicBezTo>
                    <a:pt x="3" y="0"/>
                    <a:pt x="0" y="6"/>
                    <a:pt x="1" y="8"/>
                  </a:cubicBezTo>
                  <a:cubicBezTo>
                    <a:pt x="105" y="354"/>
                    <a:pt x="105" y="354"/>
                    <a:pt x="105" y="354"/>
                  </a:cubicBezTo>
                  <a:cubicBezTo>
                    <a:pt x="106" y="357"/>
                    <a:pt x="109" y="359"/>
                    <a:pt x="112" y="359"/>
                  </a:cubicBezTo>
                </a:path>
              </a:pathLst>
            </a:custGeom>
            <a:solidFill>
              <a:srgbClr val="D3D6C1"/>
            </a:solidFill>
            <a:ln>
              <a:noFill/>
            </a:ln>
          </p:spPr>
          <p:txBody>
            <a:bodyPr vert="horz" wrap="square" lIns="91440" tIns="45720" rIns="91440" bIns="45720" numCol="1" anchor="t" anchorCtr="0" compatLnSpc="1">
              <a:prstTxWarp prst="textNoShape">
                <a:avLst/>
              </a:prstTxWarp>
            </a:bodyPr>
            <a:lstStyle/>
            <a:p>
              <a:endParaRPr lang="en-US">
                <a:solidFill>
                  <a:srgbClr val="000000"/>
                </a:solidFill>
                <a:latin typeface="Rockwell" panose="02060603020205020403"/>
              </a:endParaRPr>
            </a:p>
          </p:txBody>
        </p:sp>
        <p:sp>
          <p:nvSpPr>
            <p:cNvPr id="34" name="Freeform 47"/>
            <p:cNvSpPr>
              <a:spLocks/>
            </p:cNvSpPr>
            <p:nvPr/>
          </p:nvSpPr>
          <p:spPr bwMode="auto">
            <a:xfrm>
              <a:off x="4608513" y="5459413"/>
              <a:ext cx="6350" cy="6350"/>
            </a:xfrm>
            <a:custGeom>
              <a:avLst/>
              <a:gdLst>
                <a:gd name="T0" fmla="*/ 4 w 4"/>
                <a:gd name="T1" fmla="*/ 3 h 3"/>
                <a:gd name="T2" fmla="*/ 3 w 4"/>
                <a:gd name="T3" fmla="*/ 0 h 3"/>
                <a:gd name="T4" fmla="*/ 1 w 4"/>
                <a:gd name="T5" fmla="*/ 0 h 3"/>
                <a:gd name="T6" fmla="*/ 0 w 4"/>
                <a:gd name="T7" fmla="*/ 3 h 3"/>
                <a:gd name="T8" fmla="*/ 4 w 4"/>
                <a:gd name="T9" fmla="*/ 3 h 3"/>
              </a:gdLst>
              <a:ahLst/>
              <a:cxnLst>
                <a:cxn ang="0">
                  <a:pos x="T0" y="T1"/>
                </a:cxn>
                <a:cxn ang="0">
                  <a:pos x="T2" y="T3"/>
                </a:cxn>
                <a:cxn ang="0">
                  <a:pos x="T4" y="T5"/>
                </a:cxn>
                <a:cxn ang="0">
                  <a:pos x="T6" y="T7"/>
                </a:cxn>
                <a:cxn ang="0">
                  <a:pos x="T8" y="T9"/>
                </a:cxn>
              </a:cxnLst>
              <a:rect l="0" t="0" r="r" b="b"/>
              <a:pathLst>
                <a:path w="4" h="3">
                  <a:moveTo>
                    <a:pt x="4" y="3"/>
                  </a:moveTo>
                  <a:cubicBezTo>
                    <a:pt x="4" y="2"/>
                    <a:pt x="4" y="1"/>
                    <a:pt x="3" y="0"/>
                  </a:cubicBezTo>
                  <a:cubicBezTo>
                    <a:pt x="1" y="0"/>
                    <a:pt x="1" y="0"/>
                    <a:pt x="1" y="0"/>
                  </a:cubicBezTo>
                  <a:cubicBezTo>
                    <a:pt x="1" y="1"/>
                    <a:pt x="0" y="2"/>
                    <a:pt x="0" y="3"/>
                  </a:cubicBezTo>
                  <a:lnTo>
                    <a:pt x="4" y="3"/>
                  </a:lnTo>
                  <a:close/>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Rockwell" panose="02060603020205020403"/>
              </a:endParaRPr>
            </a:p>
          </p:txBody>
        </p:sp>
        <p:sp>
          <p:nvSpPr>
            <p:cNvPr id="35" name="Freeform 48"/>
            <p:cNvSpPr>
              <a:spLocks/>
            </p:cNvSpPr>
            <p:nvPr/>
          </p:nvSpPr>
          <p:spPr bwMode="auto">
            <a:xfrm>
              <a:off x="4730750" y="5459413"/>
              <a:ext cx="4763" cy="6350"/>
            </a:xfrm>
            <a:custGeom>
              <a:avLst/>
              <a:gdLst>
                <a:gd name="T0" fmla="*/ 0 w 3"/>
                <a:gd name="T1" fmla="*/ 3 h 3"/>
                <a:gd name="T2" fmla="*/ 3 w 3"/>
                <a:gd name="T3" fmla="*/ 3 h 3"/>
                <a:gd name="T4" fmla="*/ 3 w 3"/>
                <a:gd name="T5" fmla="*/ 0 h 3"/>
                <a:gd name="T6" fmla="*/ 1 w 3"/>
                <a:gd name="T7" fmla="*/ 0 h 3"/>
                <a:gd name="T8" fmla="*/ 0 w 3"/>
                <a:gd name="T9" fmla="*/ 3 h 3"/>
              </a:gdLst>
              <a:ahLst/>
              <a:cxnLst>
                <a:cxn ang="0">
                  <a:pos x="T0" y="T1"/>
                </a:cxn>
                <a:cxn ang="0">
                  <a:pos x="T2" y="T3"/>
                </a:cxn>
                <a:cxn ang="0">
                  <a:pos x="T4" y="T5"/>
                </a:cxn>
                <a:cxn ang="0">
                  <a:pos x="T6" y="T7"/>
                </a:cxn>
                <a:cxn ang="0">
                  <a:pos x="T8" y="T9"/>
                </a:cxn>
              </a:cxnLst>
              <a:rect l="0" t="0" r="r" b="b"/>
              <a:pathLst>
                <a:path w="3" h="3">
                  <a:moveTo>
                    <a:pt x="0" y="3"/>
                  </a:moveTo>
                  <a:cubicBezTo>
                    <a:pt x="3" y="3"/>
                    <a:pt x="3" y="3"/>
                    <a:pt x="3" y="3"/>
                  </a:cubicBezTo>
                  <a:cubicBezTo>
                    <a:pt x="3" y="0"/>
                    <a:pt x="3" y="0"/>
                    <a:pt x="3" y="0"/>
                  </a:cubicBezTo>
                  <a:cubicBezTo>
                    <a:pt x="1" y="0"/>
                    <a:pt x="1" y="0"/>
                    <a:pt x="1" y="0"/>
                  </a:cubicBezTo>
                  <a:cubicBezTo>
                    <a:pt x="1" y="1"/>
                    <a:pt x="0" y="2"/>
                    <a:pt x="0" y="3"/>
                  </a:cubicBezTo>
                  <a:close/>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Rockwell" panose="02060603020205020403"/>
              </a:endParaRPr>
            </a:p>
          </p:txBody>
        </p:sp>
        <p:sp>
          <p:nvSpPr>
            <p:cNvPr id="36" name="Freeform 49"/>
            <p:cNvSpPr>
              <a:spLocks/>
            </p:cNvSpPr>
            <p:nvPr/>
          </p:nvSpPr>
          <p:spPr bwMode="auto">
            <a:xfrm>
              <a:off x="4489450" y="5459413"/>
              <a:ext cx="4763" cy="6350"/>
            </a:xfrm>
            <a:custGeom>
              <a:avLst/>
              <a:gdLst>
                <a:gd name="T0" fmla="*/ 1 w 2"/>
                <a:gd name="T1" fmla="*/ 0 h 3"/>
                <a:gd name="T2" fmla="*/ 0 w 2"/>
                <a:gd name="T3" fmla="*/ 0 h 3"/>
                <a:gd name="T4" fmla="*/ 0 w 2"/>
                <a:gd name="T5" fmla="*/ 3 h 3"/>
                <a:gd name="T6" fmla="*/ 2 w 2"/>
                <a:gd name="T7" fmla="*/ 3 h 3"/>
                <a:gd name="T8" fmla="*/ 1 w 2"/>
                <a:gd name="T9" fmla="*/ 0 h 3"/>
              </a:gdLst>
              <a:ahLst/>
              <a:cxnLst>
                <a:cxn ang="0">
                  <a:pos x="T0" y="T1"/>
                </a:cxn>
                <a:cxn ang="0">
                  <a:pos x="T2" y="T3"/>
                </a:cxn>
                <a:cxn ang="0">
                  <a:pos x="T4" y="T5"/>
                </a:cxn>
                <a:cxn ang="0">
                  <a:pos x="T6" y="T7"/>
                </a:cxn>
                <a:cxn ang="0">
                  <a:pos x="T8" y="T9"/>
                </a:cxn>
              </a:cxnLst>
              <a:rect l="0" t="0" r="r" b="b"/>
              <a:pathLst>
                <a:path w="2" h="3">
                  <a:moveTo>
                    <a:pt x="1" y="0"/>
                  </a:moveTo>
                  <a:cubicBezTo>
                    <a:pt x="0" y="0"/>
                    <a:pt x="0" y="0"/>
                    <a:pt x="0" y="0"/>
                  </a:cubicBezTo>
                  <a:cubicBezTo>
                    <a:pt x="0" y="3"/>
                    <a:pt x="0" y="3"/>
                    <a:pt x="0" y="3"/>
                  </a:cubicBezTo>
                  <a:cubicBezTo>
                    <a:pt x="2" y="3"/>
                    <a:pt x="2" y="3"/>
                    <a:pt x="2" y="3"/>
                  </a:cubicBezTo>
                  <a:cubicBezTo>
                    <a:pt x="2" y="2"/>
                    <a:pt x="2" y="1"/>
                    <a:pt x="1" y="0"/>
                  </a:cubicBezTo>
                  <a:close/>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Rockwell" panose="02060603020205020403"/>
              </a:endParaRPr>
            </a:p>
          </p:txBody>
        </p:sp>
        <p:sp>
          <p:nvSpPr>
            <p:cNvPr id="37" name="Freeform 50"/>
            <p:cNvSpPr>
              <a:spLocks/>
            </p:cNvSpPr>
            <p:nvPr/>
          </p:nvSpPr>
          <p:spPr bwMode="auto">
            <a:xfrm>
              <a:off x="4489450" y="5465763"/>
              <a:ext cx="7938" cy="6350"/>
            </a:xfrm>
            <a:custGeom>
              <a:avLst/>
              <a:gdLst>
                <a:gd name="T0" fmla="*/ 0 w 4"/>
                <a:gd name="T1" fmla="*/ 4 h 4"/>
                <a:gd name="T2" fmla="*/ 4 w 4"/>
                <a:gd name="T3" fmla="*/ 4 h 4"/>
                <a:gd name="T4" fmla="*/ 2 w 4"/>
                <a:gd name="T5" fmla="*/ 0 h 4"/>
                <a:gd name="T6" fmla="*/ 0 w 4"/>
                <a:gd name="T7" fmla="*/ 0 h 4"/>
                <a:gd name="T8" fmla="*/ 0 w 4"/>
                <a:gd name="T9" fmla="*/ 1 h 4"/>
                <a:gd name="T10" fmla="*/ 0 w 4"/>
                <a:gd name="T11" fmla="*/ 4 h 4"/>
              </a:gdLst>
              <a:ahLst/>
              <a:cxnLst>
                <a:cxn ang="0">
                  <a:pos x="T0" y="T1"/>
                </a:cxn>
                <a:cxn ang="0">
                  <a:pos x="T2" y="T3"/>
                </a:cxn>
                <a:cxn ang="0">
                  <a:pos x="T4" y="T5"/>
                </a:cxn>
                <a:cxn ang="0">
                  <a:pos x="T6" y="T7"/>
                </a:cxn>
                <a:cxn ang="0">
                  <a:pos x="T8" y="T9"/>
                </a:cxn>
                <a:cxn ang="0">
                  <a:pos x="T10" y="T11"/>
                </a:cxn>
              </a:cxnLst>
              <a:rect l="0" t="0" r="r" b="b"/>
              <a:pathLst>
                <a:path w="4" h="4">
                  <a:moveTo>
                    <a:pt x="0" y="4"/>
                  </a:moveTo>
                  <a:cubicBezTo>
                    <a:pt x="4" y="4"/>
                    <a:pt x="4" y="4"/>
                    <a:pt x="4" y="4"/>
                  </a:cubicBezTo>
                  <a:cubicBezTo>
                    <a:pt x="4" y="3"/>
                    <a:pt x="3" y="2"/>
                    <a:pt x="2" y="0"/>
                  </a:cubicBezTo>
                  <a:cubicBezTo>
                    <a:pt x="0" y="0"/>
                    <a:pt x="0" y="0"/>
                    <a:pt x="0" y="0"/>
                  </a:cubicBezTo>
                  <a:cubicBezTo>
                    <a:pt x="0" y="1"/>
                    <a:pt x="0" y="1"/>
                    <a:pt x="0" y="1"/>
                  </a:cubicBezTo>
                  <a:cubicBezTo>
                    <a:pt x="0" y="2"/>
                    <a:pt x="0" y="3"/>
                    <a:pt x="0" y="4"/>
                  </a:cubicBezTo>
                  <a:close/>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Rockwell" panose="02060603020205020403"/>
              </a:endParaRPr>
            </a:p>
          </p:txBody>
        </p:sp>
        <p:sp>
          <p:nvSpPr>
            <p:cNvPr id="38" name="Freeform 51"/>
            <p:cNvSpPr>
              <a:spLocks/>
            </p:cNvSpPr>
            <p:nvPr/>
          </p:nvSpPr>
          <p:spPr bwMode="auto">
            <a:xfrm>
              <a:off x="4727575" y="5465763"/>
              <a:ext cx="7938" cy="6350"/>
            </a:xfrm>
            <a:custGeom>
              <a:avLst/>
              <a:gdLst>
                <a:gd name="T0" fmla="*/ 0 w 5"/>
                <a:gd name="T1" fmla="*/ 4 h 4"/>
                <a:gd name="T2" fmla="*/ 5 w 5"/>
                <a:gd name="T3" fmla="*/ 4 h 4"/>
                <a:gd name="T4" fmla="*/ 5 w 5"/>
                <a:gd name="T5" fmla="*/ 1 h 4"/>
                <a:gd name="T6" fmla="*/ 5 w 5"/>
                <a:gd name="T7" fmla="*/ 0 h 4"/>
                <a:gd name="T8" fmla="*/ 2 w 5"/>
                <a:gd name="T9" fmla="*/ 0 h 4"/>
                <a:gd name="T10" fmla="*/ 0 w 5"/>
                <a:gd name="T11" fmla="*/ 4 h 4"/>
              </a:gdLst>
              <a:ahLst/>
              <a:cxnLst>
                <a:cxn ang="0">
                  <a:pos x="T0" y="T1"/>
                </a:cxn>
                <a:cxn ang="0">
                  <a:pos x="T2" y="T3"/>
                </a:cxn>
                <a:cxn ang="0">
                  <a:pos x="T4" y="T5"/>
                </a:cxn>
                <a:cxn ang="0">
                  <a:pos x="T6" y="T7"/>
                </a:cxn>
                <a:cxn ang="0">
                  <a:pos x="T8" y="T9"/>
                </a:cxn>
                <a:cxn ang="0">
                  <a:pos x="T10" y="T11"/>
                </a:cxn>
              </a:cxnLst>
              <a:rect l="0" t="0" r="r" b="b"/>
              <a:pathLst>
                <a:path w="5" h="4">
                  <a:moveTo>
                    <a:pt x="0" y="4"/>
                  </a:moveTo>
                  <a:cubicBezTo>
                    <a:pt x="5" y="4"/>
                    <a:pt x="5" y="4"/>
                    <a:pt x="5" y="4"/>
                  </a:cubicBezTo>
                  <a:cubicBezTo>
                    <a:pt x="5" y="3"/>
                    <a:pt x="5" y="2"/>
                    <a:pt x="5" y="1"/>
                  </a:cubicBezTo>
                  <a:cubicBezTo>
                    <a:pt x="5" y="0"/>
                    <a:pt x="5" y="0"/>
                    <a:pt x="5" y="0"/>
                  </a:cubicBezTo>
                  <a:cubicBezTo>
                    <a:pt x="2" y="0"/>
                    <a:pt x="2" y="0"/>
                    <a:pt x="2" y="0"/>
                  </a:cubicBezTo>
                  <a:cubicBezTo>
                    <a:pt x="1" y="2"/>
                    <a:pt x="1" y="3"/>
                    <a:pt x="0" y="4"/>
                  </a:cubicBezTo>
                  <a:close/>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Rockwell" panose="02060603020205020403"/>
              </a:endParaRPr>
            </a:p>
          </p:txBody>
        </p:sp>
        <p:sp>
          <p:nvSpPr>
            <p:cNvPr id="39" name="Freeform 52"/>
            <p:cNvSpPr>
              <a:spLocks/>
            </p:cNvSpPr>
            <p:nvPr/>
          </p:nvSpPr>
          <p:spPr bwMode="auto">
            <a:xfrm>
              <a:off x="4605338" y="5465763"/>
              <a:ext cx="14288" cy="6350"/>
            </a:xfrm>
            <a:custGeom>
              <a:avLst/>
              <a:gdLst>
                <a:gd name="T0" fmla="*/ 0 w 8"/>
                <a:gd name="T1" fmla="*/ 4 h 4"/>
                <a:gd name="T2" fmla="*/ 8 w 8"/>
                <a:gd name="T3" fmla="*/ 4 h 4"/>
                <a:gd name="T4" fmla="*/ 6 w 8"/>
                <a:gd name="T5" fmla="*/ 0 h 4"/>
                <a:gd name="T6" fmla="*/ 2 w 8"/>
                <a:gd name="T7" fmla="*/ 0 h 4"/>
                <a:gd name="T8" fmla="*/ 0 w 8"/>
                <a:gd name="T9" fmla="*/ 4 h 4"/>
              </a:gdLst>
              <a:ahLst/>
              <a:cxnLst>
                <a:cxn ang="0">
                  <a:pos x="T0" y="T1"/>
                </a:cxn>
                <a:cxn ang="0">
                  <a:pos x="T2" y="T3"/>
                </a:cxn>
                <a:cxn ang="0">
                  <a:pos x="T4" y="T5"/>
                </a:cxn>
                <a:cxn ang="0">
                  <a:pos x="T6" y="T7"/>
                </a:cxn>
                <a:cxn ang="0">
                  <a:pos x="T8" y="T9"/>
                </a:cxn>
              </a:cxnLst>
              <a:rect l="0" t="0" r="r" b="b"/>
              <a:pathLst>
                <a:path w="8" h="4">
                  <a:moveTo>
                    <a:pt x="0" y="4"/>
                  </a:moveTo>
                  <a:cubicBezTo>
                    <a:pt x="8" y="4"/>
                    <a:pt x="8" y="4"/>
                    <a:pt x="8" y="4"/>
                  </a:cubicBezTo>
                  <a:cubicBezTo>
                    <a:pt x="8" y="3"/>
                    <a:pt x="7" y="2"/>
                    <a:pt x="6" y="0"/>
                  </a:cubicBezTo>
                  <a:cubicBezTo>
                    <a:pt x="2" y="0"/>
                    <a:pt x="2" y="0"/>
                    <a:pt x="2" y="0"/>
                  </a:cubicBezTo>
                  <a:cubicBezTo>
                    <a:pt x="1" y="2"/>
                    <a:pt x="1" y="3"/>
                    <a:pt x="0" y="4"/>
                  </a:cubicBezTo>
                  <a:close/>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Rockwell" panose="02060603020205020403"/>
              </a:endParaRPr>
            </a:p>
          </p:txBody>
        </p:sp>
        <p:sp>
          <p:nvSpPr>
            <p:cNvPr id="40" name="Freeform 53"/>
            <p:cNvSpPr>
              <a:spLocks/>
            </p:cNvSpPr>
            <p:nvPr/>
          </p:nvSpPr>
          <p:spPr bwMode="auto">
            <a:xfrm>
              <a:off x="4687888" y="1928813"/>
              <a:ext cx="2516188" cy="3575050"/>
            </a:xfrm>
            <a:custGeom>
              <a:avLst/>
              <a:gdLst>
                <a:gd name="T0" fmla="*/ 1421 w 1484"/>
                <a:gd name="T1" fmla="*/ 571 h 2109"/>
                <a:gd name="T2" fmla="*/ 1355 w 1484"/>
                <a:gd name="T3" fmla="*/ 394 h 2109"/>
                <a:gd name="T4" fmla="*/ 1312 w 1484"/>
                <a:gd name="T5" fmla="*/ 336 h 2109"/>
                <a:gd name="T6" fmla="*/ 1212 w 1484"/>
                <a:gd name="T7" fmla="*/ 618 h 2109"/>
                <a:gd name="T8" fmla="*/ 816 w 1484"/>
                <a:gd name="T9" fmla="*/ 739 h 2109"/>
                <a:gd name="T10" fmla="*/ 993 w 1484"/>
                <a:gd name="T11" fmla="*/ 496 h 2109"/>
                <a:gd name="T12" fmla="*/ 960 w 1484"/>
                <a:gd name="T13" fmla="*/ 473 h 2109"/>
                <a:gd name="T14" fmla="*/ 685 w 1484"/>
                <a:gd name="T15" fmla="*/ 761 h 2109"/>
                <a:gd name="T16" fmla="*/ 92 w 1484"/>
                <a:gd name="T17" fmla="*/ 932 h 2109"/>
                <a:gd name="T18" fmla="*/ 101 w 1484"/>
                <a:gd name="T19" fmla="*/ 668 h 2109"/>
                <a:gd name="T20" fmla="*/ 235 w 1484"/>
                <a:gd name="T21" fmla="*/ 630 h 2109"/>
                <a:gd name="T22" fmla="*/ 650 w 1484"/>
                <a:gd name="T23" fmla="*/ 641 h 2109"/>
                <a:gd name="T24" fmla="*/ 727 w 1484"/>
                <a:gd name="T25" fmla="*/ 600 h 2109"/>
                <a:gd name="T26" fmla="*/ 423 w 1484"/>
                <a:gd name="T27" fmla="*/ 555 h 2109"/>
                <a:gd name="T28" fmla="*/ 1241 w 1484"/>
                <a:gd name="T29" fmla="*/ 249 h 2109"/>
                <a:gd name="T30" fmla="*/ 1193 w 1484"/>
                <a:gd name="T31" fmla="*/ 190 h 2109"/>
                <a:gd name="T32" fmla="*/ 1135 w 1484"/>
                <a:gd name="T33" fmla="*/ 208 h 2109"/>
                <a:gd name="T34" fmla="*/ 1255 w 1484"/>
                <a:gd name="T35" fmla="*/ 21 h 2109"/>
                <a:gd name="T36" fmla="*/ 1169 w 1484"/>
                <a:gd name="T37" fmla="*/ 42 h 2109"/>
                <a:gd name="T38" fmla="*/ 968 w 1484"/>
                <a:gd name="T39" fmla="*/ 262 h 2109"/>
                <a:gd name="T40" fmla="*/ 92 w 1484"/>
                <a:gd name="T41" fmla="*/ 78 h 2109"/>
                <a:gd name="T42" fmla="*/ 0 w 1484"/>
                <a:gd name="T43" fmla="*/ 78 h 2109"/>
                <a:gd name="T44" fmla="*/ 24 w 1484"/>
                <a:gd name="T45" fmla="*/ 1220 h 2109"/>
                <a:gd name="T46" fmla="*/ 24 w 1484"/>
                <a:gd name="T47" fmla="*/ 2091 h 2109"/>
                <a:gd name="T48" fmla="*/ 59 w 1484"/>
                <a:gd name="T49" fmla="*/ 2105 h 2109"/>
                <a:gd name="T50" fmla="*/ 68 w 1484"/>
                <a:gd name="T51" fmla="*/ 2087 h 2109"/>
                <a:gd name="T52" fmla="*/ 92 w 1484"/>
                <a:gd name="T53" fmla="*/ 1170 h 2109"/>
                <a:gd name="T54" fmla="*/ 99 w 1484"/>
                <a:gd name="T55" fmla="*/ 1030 h 2109"/>
                <a:gd name="T56" fmla="*/ 521 w 1484"/>
                <a:gd name="T57" fmla="*/ 921 h 2109"/>
                <a:gd name="T58" fmla="*/ 1244 w 1484"/>
                <a:gd name="T59" fmla="*/ 977 h 2109"/>
                <a:gd name="T60" fmla="*/ 1304 w 1484"/>
                <a:gd name="T61" fmla="*/ 948 h 2109"/>
                <a:gd name="T62" fmla="*/ 1251 w 1484"/>
                <a:gd name="T63" fmla="*/ 904 h 2109"/>
                <a:gd name="T64" fmla="*/ 1436 w 1484"/>
                <a:gd name="T65" fmla="*/ 661 h 2109"/>
                <a:gd name="T66" fmla="*/ 1438 w 1484"/>
                <a:gd name="T67" fmla="*/ 569 h 2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84" h="2109">
                  <a:moveTo>
                    <a:pt x="1438" y="569"/>
                  </a:moveTo>
                  <a:cubicBezTo>
                    <a:pt x="1433" y="569"/>
                    <a:pt x="1427" y="570"/>
                    <a:pt x="1421" y="571"/>
                  </a:cubicBezTo>
                  <a:cubicBezTo>
                    <a:pt x="1302" y="601"/>
                    <a:pt x="1302" y="601"/>
                    <a:pt x="1302" y="601"/>
                  </a:cubicBezTo>
                  <a:cubicBezTo>
                    <a:pt x="1355" y="394"/>
                    <a:pt x="1355" y="394"/>
                    <a:pt x="1355" y="394"/>
                  </a:cubicBezTo>
                  <a:cubicBezTo>
                    <a:pt x="1360" y="375"/>
                    <a:pt x="1358" y="359"/>
                    <a:pt x="1349" y="348"/>
                  </a:cubicBezTo>
                  <a:cubicBezTo>
                    <a:pt x="1340" y="337"/>
                    <a:pt x="1326" y="332"/>
                    <a:pt x="1312" y="336"/>
                  </a:cubicBezTo>
                  <a:cubicBezTo>
                    <a:pt x="1290" y="342"/>
                    <a:pt x="1274" y="368"/>
                    <a:pt x="1269" y="389"/>
                  </a:cubicBezTo>
                  <a:cubicBezTo>
                    <a:pt x="1212" y="618"/>
                    <a:pt x="1212" y="618"/>
                    <a:pt x="1212" y="618"/>
                  </a:cubicBezTo>
                  <a:cubicBezTo>
                    <a:pt x="1211" y="624"/>
                    <a:pt x="1203" y="632"/>
                    <a:pt x="1197" y="634"/>
                  </a:cubicBezTo>
                  <a:cubicBezTo>
                    <a:pt x="816" y="739"/>
                    <a:pt x="816" y="739"/>
                    <a:pt x="816" y="739"/>
                  </a:cubicBezTo>
                  <a:cubicBezTo>
                    <a:pt x="979" y="545"/>
                    <a:pt x="979" y="545"/>
                    <a:pt x="979" y="545"/>
                  </a:cubicBezTo>
                  <a:cubicBezTo>
                    <a:pt x="993" y="528"/>
                    <a:pt x="998" y="511"/>
                    <a:pt x="993" y="496"/>
                  </a:cubicBezTo>
                  <a:cubicBezTo>
                    <a:pt x="989" y="485"/>
                    <a:pt x="980" y="477"/>
                    <a:pt x="968" y="474"/>
                  </a:cubicBezTo>
                  <a:cubicBezTo>
                    <a:pt x="966" y="474"/>
                    <a:pt x="963" y="473"/>
                    <a:pt x="960" y="473"/>
                  </a:cubicBezTo>
                  <a:cubicBezTo>
                    <a:pt x="940" y="473"/>
                    <a:pt x="920" y="489"/>
                    <a:pt x="908" y="502"/>
                  </a:cubicBezTo>
                  <a:cubicBezTo>
                    <a:pt x="685" y="761"/>
                    <a:pt x="685" y="761"/>
                    <a:pt x="685" y="761"/>
                  </a:cubicBezTo>
                  <a:cubicBezTo>
                    <a:pt x="678" y="769"/>
                    <a:pt x="662" y="779"/>
                    <a:pt x="652" y="782"/>
                  </a:cubicBezTo>
                  <a:cubicBezTo>
                    <a:pt x="92" y="932"/>
                    <a:pt x="92" y="932"/>
                    <a:pt x="92" y="932"/>
                  </a:cubicBezTo>
                  <a:cubicBezTo>
                    <a:pt x="92" y="680"/>
                    <a:pt x="92" y="680"/>
                    <a:pt x="92" y="680"/>
                  </a:cubicBezTo>
                  <a:cubicBezTo>
                    <a:pt x="92" y="676"/>
                    <a:pt x="97" y="669"/>
                    <a:pt x="101" y="668"/>
                  </a:cubicBezTo>
                  <a:cubicBezTo>
                    <a:pt x="189" y="637"/>
                    <a:pt x="189" y="637"/>
                    <a:pt x="189" y="637"/>
                  </a:cubicBezTo>
                  <a:cubicBezTo>
                    <a:pt x="201" y="633"/>
                    <a:pt x="222" y="629"/>
                    <a:pt x="235" y="630"/>
                  </a:cubicBezTo>
                  <a:cubicBezTo>
                    <a:pt x="646" y="641"/>
                    <a:pt x="646" y="641"/>
                    <a:pt x="646" y="641"/>
                  </a:cubicBezTo>
                  <a:cubicBezTo>
                    <a:pt x="647" y="641"/>
                    <a:pt x="648" y="641"/>
                    <a:pt x="650" y="641"/>
                  </a:cubicBezTo>
                  <a:cubicBezTo>
                    <a:pt x="665" y="641"/>
                    <a:pt x="689" y="639"/>
                    <a:pt x="703" y="634"/>
                  </a:cubicBezTo>
                  <a:cubicBezTo>
                    <a:pt x="729" y="625"/>
                    <a:pt x="727" y="604"/>
                    <a:pt x="727" y="600"/>
                  </a:cubicBezTo>
                  <a:cubicBezTo>
                    <a:pt x="724" y="582"/>
                    <a:pt x="710" y="573"/>
                    <a:pt x="685" y="571"/>
                  </a:cubicBezTo>
                  <a:cubicBezTo>
                    <a:pt x="423" y="555"/>
                    <a:pt x="423" y="555"/>
                    <a:pt x="423" y="555"/>
                  </a:cubicBezTo>
                  <a:cubicBezTo>
                    <a:pt x="1205" y="280"/>
                    <a:pt x="1205" y="280"/>
                    <a:pt x="1205" y="280"/>
                  </a:cubicBezTo>
                  <a:cubicBezTo>
                    <a:pt x="1222" y="274"/>
                    <a:pt x="1235" y="263"/>
                    <a:pt x="1241" y="249"/>
                  </a:cubicBezTo>
                  <a:cubicBezTo>
                    <a:pt x="1245" y="237"/>
                    <a:pt x="1244" y="225"/>
                    <a:pt x="1238" y="214"/>
                  </a:cubicBezTo>
                  <a:cubicBezTo>
                    <a:pt x="1230" y="199"/>
                    <a:pt x="1213" y="190"/>
                    <a:pt x="1193" y="190"/>
                  </a:cubicBezTo>
                  <a:cubicBezTo>
                    <a:pt x="1185" y="190"/>
                    <a:pt x="1176" y="192"/>
                    <a:pt x="1167" y="195"/>
                  </a:cubicBezTo>
                  <a:cubicBezTo>
                    <a:pt x="1135" y="208"/>
                    <a:pt x="1135" y="208"/>
                    <a:pt x="1135" y="208"/>
                  </a:cubicBezTo>
                  <a:cubicBezTo>
                    <a:pt x="1244" y="67"/>
                    <a:pt x="1244" y="67"/>
                    <a:pt x="1244" y="67"/>
                  </a:cubicBezTo>
                  <a:cubicBezTo>
                    <a:pt x="1253" y="56"/>
                    <a:pt x="1263" y="39"/>
                    <a:pt x="1255" y="21"/>
                  </a:cubicBezTo>
                  <a:cubicBezTo>
                    <a:pt x="1248" y="7"/>
                    <a:pt x="1232" y="0"/>
                    <a:pt x="1215" y="6"/>
                  </a:cubicBezTo>
                  <a:cubicBezTo>
                    <a:pt x="1200" y="11"/>
                    <a:pt x="1181" y="28"/>
                    <a:pt x="1169" y="42"/>
                  </a:cubicBezTo>
                  <a:cubicBezTo>
                    <a:pt x="1002" y="240"/>
                    <a:pt x="1002" y="240"/>
                    <a:pt x="1002" y="240"/>
                  </a:cubicBezTo>
                  <a:cubicBezTo>
                    <a:pt x="995" y="248"/>
                    <a:pt x="979" y="259"/>
                    <a:pt x="968" y="262"/>
                  </a:cubicBezTo>
                  <a:cubicBezTo>
                    <a:pt x="92" y="564"/>
                    <a:pt x="92" y="564"/>
                    <a:pt x="92" y="564"/>
                  </a:cubicBezTo>
                  <a:cubicBezTo>
                    <a:pt x="92" y="78"/>
                    <a:pt x="92" y="78"/>
                    <a:pt x="92" y="78"/>
                  </a:cubicBezTo>
                  <a:cubicBezTo>
                    <a:pt x="92" y="47"/>
                    <a:pt x="72" y="22"/>
                    <a:pt x="46" y="22"/>
                  </a:cubicBezTo>
                  <a:cubicBezTo>
                    <a:pt x="20" y="22"/>
                    <a:pt x="0" y="47"/>
                    <a:pt x="0" y="78"/>
                  </a:cubicBezTo>
                  <a:cubicBezTo>
                    <a:pt x="0" y="1170"/>
                    <a:pt x="0" y="1170"/>
                    <a:pt x="0" y="1170"/>
                  </a:cubicBezTo>
                  <a:cubicBezTo>
                    <a:pt x="0" y="1191"/>
                    <a:pt x="9" y="1210"/>
                    <a:pt x="24" y="1220"/>
                  </a:cubicBezTo>
                  <a:cubicBezTo>
                    <a:pt x="24" y="2087"/>
                    <a:pt x="24" y="2087"/>
                    <a:pt x="24" y="2087"/>
                  </a:cubicBezTo>
                  <a:cubicBezTo>
                    <a:pt x="24" y="2088"/>
                    <a:pt x="24" y="2090"/>
                    <a:pt x="24" y="2091"/>
                  </a:cubicBezTo>
                  <a:cubicBezTo>
                    <a:pt x="26" y="2101"/>
                    <a:pt x="35" y="2109"/>
                    <a:pt x="46" y="2109"/>
                  </a:cubicBezTo>
                  <a:cubicBezTo>
                    <a:pt x="51" y="2109"/>
                    <a:pt x="55" y="2108"/>
                    <a:pt x="59" y="2105"/>
                  </a:cubicBezTo>
                  <a:cubicBezTo>
                    <a:pt x="62" y="2103"/>
                    <a:pt x="64" y="2100"/>
                    <a:pt x="66" y="2096"/>
                  </a:cubicBezTo>
                  <a:cubicBezTo>
                    <a:pt x="67" y="2093"/>
                    <a:pt x="68" y="2090"/>
                    <a:pt x="68" y="2087"/>
                  </a:cubicBezTo>
                  <a:cubicBezTo>
                    <a:pt x="68" y="1220"/>
                    <a:pt x="68" y="1220"/>
                    <a:pt x="68" y="1220"/>
                  </a:cubicBezTo>
                  <a:cubicBezTo>
                    <a:pt x="83" y="1210"/>
                    <a:pt x="92" y="1191"/>
                    <a:pt x="92" y="1170"/>
                  </a:cubicBezTo>
                  <a:cubicBezTo>
                    <a:pt x="92" y="1040"/>
                    <a:pt x="92" y="1040"/>
                    <a:pt x="92" y="1040"/>
                  </a:cubicBezTo>
                  <a:cubicBezTo>
                    <a:pt x="92" y="1037"/>
                    <a:pt x="96" y="1031"/>
                    <a:pt x="99" y="1030"/>
                  </a:cubicBezTo>
                  <a:cubicBezTo>
                    <a:pt x="481" y="925"/>
                    <a:pt x="481" y="925"/>
                    <a:pt x="481" y="925"/>
                  </a:cubicBezTo>
                  <a:cubicBezTo>
                    <a:pt x="491" y="923"/>
                    <a:pt x="508" y="921"/>
                    <a:pt x="521" y="921"/>
                  </a:cubicBezTo>
                  <a:cubicBezTo>
                    <a:pt x="524" y="921"/>
                    <a:pt x="526" y="921"/>
                    <a:pt x="528" y="921"/>
                  </a:cubicBezTo>
                  <a:cubicBezTo>
                    <a:pt x="1244" y="977"/>
                    <a:pt x="1244" y="977"/>
                    <a:pt x="1244" y="977"/>
                  </a:cubicBezTo>
                  <a:cubicBezTo>
                    <a:pt x="1247" y="977"/>
                    <a:pt x="1251" y="977"/>
                    <a:pt x="1254" y="977"/>
                  </a:cubicBezTo>
                  <a:cubicBezTo>
                    <a:pt x="1293" y="977"/>
                    <a:pt x="1302" y="959"/>
                    <a:pt x="1304" y="948"/>
                  </a:cubicBezTo>
                  <a:cubicBezTo>
                    <a:pt x="1306" y="939"/>
                    <a:pt x="1303" y="930"/>
                    <a:pt x="1298" y="923"/>
                  </a:cubicBezTo>
                  <a:cubicBezTo>
                    <a:pt x="1287" y="910"/>
                    <a:pt x="1267" y="906"/>
                    <a:pt x="1251" y="904"/>
                  </a:cubicBezTo>
                  <a:cubicBezTo>
                    <a:pt x="723" y="860"/>
                    <a:pt x="723" y="860"/>
                    <a:pt x="723" y="860"/>
                  </a:cubicBezTo>
                  <a:cubicBezTo>
                    <a:pt x="1436" y="661"/>
                    <a:pt x="1436" y="661"/>
                    <a:pt x="1436" y="661"/>
                  </a:cubicBezTo>
                  <a:cubicBezTo>
                    <a:pt x="1460" y="654"/>
                    <a:pt x="1484" y="634"/>
                    <a:pt x="1484" y="609"/>
                  </a:cubicBezTo>
                  <a:cubicBezTo>
                    <a:pt x="1484" y="589"/>
                    <a:pt x="1468" y="569"/>
                    <a:pt x="1438" y="569"/>
                  </a:cubicBezTo>
                  <a:close/>
                </a:path>
              </a:pathLst>
            </a:custGeom>
            <a:solidFill>
              <a:srgbClr val="93996B"/>
            </a:solidFill>
            <a:ln>
              <a:noFill/>
            </a:ln>
          </p:spPr>
          <p:txBody>
            <a:bodyPr vert="horz" wrap="square" lIns="91440" tIns="45720" rIns="91440" bIns="45720" numCol="1" anchor="t" anchorCtr="0" compatLnSpc="1">
              <a:prstTxWarp prst="textNoShape">
                <a:avLst/>
              </a:prstTxWarp>
            </a:bodyPr>
            <a:lstStyle/>
            <a:p>
              <a:endParaRPr lang="en-US">
                <a:solidFill>
                  <a:srgbClr val="000000"/>
                </a:solidFill>
                <a:latin typeface="Rockwell" panose="02060603020205020403"/>
              </a:endParaRPr>
            </a:p>
          </p:txBody>
        </p:sp>
        <p:sp>
          <p:nvSpPr>
            <p:cNvPr id="41" name="Freeform 54"/>
            <p:cNvSpPr>
              <a:spLocks/>
            </p:cNvSpPr>
            <p:nvPr/>
          </p:nvSpPr>
          <p:spPr bwMode="auto">
            <a:xfrm>
              <a:off x="4225925" y="368301"/>
              <a:ext cx="3200399" cy="5145088"/>
            </a:xfrm>
            <a:custGeom>
              <a:avLst/>
              <a:gdLst>
                <a:gd name="T0" fmla="*/ 1567 w 1888"/>
                <a:gd name="T1" fmla="*/ 806 h 3035"/>
                <a:gd name="T2" fmla="*/ 1861 w 1888"/>
                <a:gd name="T3" fmla="*/ 679 h 3035"/>
                <a:gd name="T4" fmla="*/ 1822 w 1888"/>
                <a:gd name="T5" fmla="*/ 631 h 3035"/>
                <a:gd name="T6" fmla="*/ 888 w 1888"/>
                <a:gd name="T7" fmla="*/ 947 h 3035"/>
                <a:gd name="T8" fmla="*/ 997 w 1888"/>
                <a:gd name="T9" fmla="*/ 664 h 3035"/>
                <a:gd name="T10" fmla="*/ 908 w 1888"/>
                <a:gd name="T11" fmla="*/ 697 h 3035"/>
                <a:gd name="T12" fmla="*/ 758 w 1888"/>
                <a:gd name="T13" fmla="*/ 991 h 3035"/>
                <a:gd name="T14" fmla="*/ 328 w 1888"/>
                <a:gd name="T15" fmla="*/ 1036 h 3035"/>
                <a:gd name="T16" fmla="*/ 686 w 1888"/>
                <a:gd name="T17" fmla="*/ 667 h 3035"/>
                <a:gd name="T18" fmla="*/ 1436 w 1888"/>
                <a:gd name="T19" fmla="*/ 417 h 3035"/>
                <a:gd name="T20" fmla="*/ 1476 w 1888"/>
                <a:gd name="T21" fmla="*/ 358 h 3035"/>
                <a:gd name="T22" fmla="*/ 1420 w 1888"/>
                <a:gd name="T23" fmla="*/ 354 h 3035"/>
                <a:gd name="T24" fmla="*/ 1061 w 1888"/>
                <a:gd name="T25" fmla="*/ 294 h 3035"/>
                <a:gd name="T26" fmla="*/ 1052 w 1888"/>
                <a:gd name="T27" fmla="*/ 225 h 3035"/>
                <a:gd name="T28" fmla="*/ 1049 w 1888"/>
                <a:gd name="T29" fmla="*/ 225 h 3035"/>
                <a:gd name="T30" fmla="*/ 617 w 1888"/>
                <a:gd name="T31" fmla="*/ 624 h 3035"/>
                <a:gd name="T32" fmla="*/ 684 w 1888"/>
                <a:gd name="T33" fmla="*/ 14 h 3035"/>
                <a:gd name="T34" fmla="*/ 657 w 1888"/>
                <a:gd name="T35" fmla="*/ 0 h 3035"/>
                <a:gd name="T36" fmla="*/ 612 w 1888"/>
                <a:gd name="T37" fmla="*/ 52 h 3035"/>
                <a:gd name="T38" fmla="*/ 75 w 1888"/>
                <a:gd name="T39" fmla="*/ 201 h 3035"/>
                <a:gd name="T40" fmla="*/ 7 w 1888"/>
                <a:gd name="T41" fmla="*/ 209 h 3035"/>
                <a:gd name="T42" fmla="*/ 37 w 1888"/>
                <a:gd name="T43" fmla="*/ 272 h 3035"/>
                <a:gd name="T44" fmla="*/ 546 w 1888"/>
                <a:gd name="T45" fmla="*/ 534 h 3035"/>
                <a:gd name="T46" fmla="*/ 506 w 1888"/>
                <a:gd name="T47" fmla="*/ 727 h 3035"/>
                <a:gd name="T48" fmla="*/ 328 w 1888"/>
                <a:gd name="T49" fmla="*/ 603 h 3035"/>
                <a:gd name="T50" fmla="*/ 257 w 1888"/>
                <a:gd name="T51" fmla="*/ 546 h 3035"/>
                <a:gd name="T52" fmla="*/ 200 w 1888"/>
                <a:gd name="T53" fmla="*/ 2091 h 3035"/>
                <a:gd name="T54" fmla="*/ 224 w 1888"/>
                <a:gd name="T55" fmla="*/ 2995 h 3035"/>
                <a:gd name="T56" fmla="*/ 227 w 1888"/>
                <a:gd name="T57" fmla="*/ 3009 h 3035"/>
                <a:gd name="T58" fmla="*/ 264 w 1888"/>
                <a:gd name="T59" fmla="*/ 3035 h 3035"/>
                <a:gd name="T60" fmla="*/ 302 w 1888"/>
                <a:gd name="T61" fmla="*/ 3009 h 3035"/>
                <a:gd name="T62" fmla="*/ 304 w 1888"/>
                <a:gd name="T63" fmla="*/ 2995 h 3035"/>
                <a:gd name="T64" fmla="*/ 328 w 1888"/>
                <a:gd name="T65" fmla="*/ 2091 h 3035"/>
                <a:gd name="T66" fmla="*/ 335 w 1888"/>
                <a:gd name="T67" fmla="*/ 1216 h 3035"/>
                <a:gd name="T68" fmla="*/ 573 w 1888"/>
                <a:gd name="T69" fmla="*/ 1156 h 3035"/>
                <a:gd name="T70" fmla="*/ 984 w 1888"/>
                <a:gd name="T71" fmla="*/ 1195 h 3035"/>
                <a:gd name="T72" fmla="*/ 1039 w 1888"/>
                <a:gd name="T73" fmla="*/ 1192 h 3035"/>
                <a:gd name="T74" fmla="*/ 1020 w 1888"/>
                <a:gd name="T75" fmla="*/ 1129 h 3035"/>
                <a:gd name="T76" fmla="*/ 1417 w 1888"/>
                <a:gd name="T77" fmla="*/ 871 h 3035"/>
                <a:gd name="T78" fmla="*/ 1458 w 1888"/>
                <a:gd name="T79" fmla="*/ 869 h 3035"/>
                <a:gd name="T80" fmla="*/ 1833 w 1888"/>
                <a:gd name="T81" fmla="*/ 951 h 3035"/>
                <a:gd name="T82" fmla="*/ 1887 w 1888"/>
                <a:gd name="T83" fmla="*/ 915 h 3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88" h="3035">
                  <a:moveTo>
                    <a:pt x="1851" y="880"/>
                  </a:moveTo>
                  <a:cubicBezTo>
                    <a:pt x="1567" y="806"/>
                    <a:pt x="1567" y="806"/>
                    <a:pt x="1567" y="806"/>
                  </a:cubicBezTo>
                  <a:cubicBezTo>
                    <a:pt x="1823" y="711"/>
                    <a:pt x="1823" y="711"/>
                    <a:pt x="1823" y="711"/>
                  </a:cubicBezTo>
                  <a:cubicBezTo>
                    <a:pt x="1832" y="707"/>
                    <a:pt x="1854" y="697"/>
                    <a:pt x="1861" y="679"/>
                  </a:cubicBezTo>
                  <a:cubicBezTo>
                    <a:pt x="1865" y="669"/>
                    <a:pt x="1864" y="660"/>
                    <a:pt x="1860" y="651"/>
                  </a:cubicBezTo>
                  <a:cubicBezTo>
                    <a:pt x="1856" y="644"/>
                    <a:pt x="1846" y="631"/>
                    <a:pt x="1822" y="631"/>
                  </a:cubicBezTo>
                  <a:cubicBezTo>
                    <a:pt x="1813" y="631"/>
                    <a:pt x="1803" y="633"/>
                    <a:pt x="1793" y="636"/>
                  </a:cubicBezTo>
                  <a:cubicBezTo>
                    <a:pt x="888" y="947"/>
                    <a:pt x="888" y="947"/>
                    <a:pt x="888" y="947"/>
                  </a:cubicBezTo>
                  <a:cubicBezTo>
                    <a:pt x="996" y="709"/>
                    <a:pt x="996" y="709"/>
                    <a:pt x="996" y="709"/>
                  </a:cubicBezTo>
                  <a:cubicBezTo>
                    <a:pt x="1006" y="687"/>
                    <a:pt x="1002" y="672"/>
                    <a:pt x="997" y="664"/>
                  </a:cubicBezTo>
                  <a:cubicBezTo>
                    <a:pt x="988" y="651"/>
                    <a:pt x="972" y="645"/>
                    <a:pt x="956" y="651"/>
                  </a:cubicBezTo>
                  <a:cubicBezTo>
                    <a:pt x="936" y="657"/>
                    <a:pt x="917" y="679"/>
                    <a:pt x="908" y="697"/>
                  </a:cubicBezTo>
                  <a:cubicBezTo>
                    <a:pt x="781" y="971"/>
                    <a:pt x="781" y="971"/>
                    <a:pt x="781" y="971"/>
                  </a:cubicBezTo>
                  <a:cubicBezTo>
                    <a:pt x="777" y="978"/>
                    <a:pt x="765" y="989"/>
                    <a:pt x="758" y="991"/>
                  </a:cubicBezTo>
                  <a:cubicBezTo>
                    <a:pt x="328" y="1132"/>
                    <a:pt x="328" y="1132"/>
                    <a:pt x="328" y="1132"/>
                  </a:cubicBezTo>
                  <a:cubicBezTo>
                    <a:pt x="328" y="1036"/>
                    <a:pt x="328" y="1036"/>
                    <a:pt x="328" y="1036"/>
                  </a:cubicBezTo>
                  <a:cubicBezTo>
                    <a:pt x="328" y="1027"/>
                    <a:pt x="334" y="1013"/>
                    <a:pt x="340" y="1007"/>
                  </a:cubicBezTo>
                  <a:cubicBezTo>
                    <a:pt x="686" y="667"/>
                    <a:pt x="686" y="667"/>
                    <a:pt x="686" y="667"/>
                  </a:cubicBezTo>
                  <a:cubicBezTo>
                    <a:pt x="694" y="659"/>
                    <a:pt x="712" y="648"/>
                    <a:pt x="723" y="645"/>
                  </a:cubicBezTo>
                  <a:cubicBezTo>
                    <a:pt x="1436" y="417"/>
                    <a:pt x="1436" y="417"/>
                    <a:pt x="1436" y="417"/>
                  </a:cubicBezTo>
                  <a:cubicBezTo>
                    <a:pt x="1466" y="407"/>
                    <a:pt x="1482" y="399"/>
                    <a:pt x="1484" y="380"/>
                  </a:cubicBezTo>
                  <a:cubicBezTo>
                    <a:pt x="1484" y="372"/>
                    <a:pt x="1482" y="364"/>
                    <a:pt x="1476" y="358"/>
                  </a:cubicBezTo>
                  <a:cubicBezTo>
                    <a:pt x="1472" y="353"/>
                    <a:pt x="1465" y="348"/>
                    <a:pt x="1453" y="348"/>
                  </a:cubicBezTo>
                  <a:cubicBezTo>
                    <a:pt x="1443" y="348"/>
                    <a:pt x="1428" y="352"/>
                    <a:pt x="1420" y="354"/>
                  </a:cubicBezTo>
                  <a:cubicBezTo>
                    <a:pt x="815" y="536"/>
                    <a:pt x="815" y="536"/>
                    <a:pt x="815" y="536"/>
                  </a:cubicBezTo>
                  <a:cubicBezTo>
                    <a:pt x="1061" y="294"/>
                    <a:pt x="1061" y="294"/>
                    <a:pt x="1061" y="294"/>
                  </a:cubicBezTo>
                  <a:cubicBezTo>
                    <a:pt x="1078" y="277"/>
                    <a:pt x="1085" y="261"/>
                    <a:pt x="1079" y="246"/>
                  </a:cubicBezTo>
                  <a:cubicBezTo>
                    <a:pt x="1075" y="234"/>
                    <a:pt x="1065" y="226"/>
                    <a:pt x="1052" y="225"/>
                  </a:cubicBezTo>
                  <a:cubicBezTo>
                    <a:pt x="1051" y="225"/>
                    <a:pt x="1050" y="225"/>
                    <a:pt x="1049" y="225"/>
                  </a:cubicBezTo>
                  <a:cubicBezTo>
                    <a:pt x="1049" y="225"/>
                    <a:pt x="1049" y="225"/>
                    <a:pt x="1049" y="225"/>
                  </a:cubicBezTo>
                  <a:cubicBezTo>
                    <a:pt x="1026" y="225"/>
                    <a:pt x="1002" y="248"/>
                    <a:pt x="998" y="252"/>
                  </a:cubicBezTo>
                  <a:cubicBezTo>
                    <a:pt x="617" y="624"/>
                    <a:pt x="617" y="624"/>
                    <a:pt x="617" y="624"/>
                  </a:cubicBezTo>
                  <a:cubicBezTo>
                    <a:pt x="694" y="62"/>
                    <a:pt x="694" y="62"/>
                    <a:pt x="694" y="62"/>
                  </a:cubicBezTo>
                  <a:cubicBezTo>
                    <a:pt x="697" y="42"/>
                    <a:pt x="693" y="25"/>
                    <a:pt x="684" y="14"/>
                  </a:cubicBezTo>
                  <a:cubicBezTo>
                    <a:pt x="678" y="6"/>
                    <a:pt x="669" y="1"/>
                    <a:pt x="659" y="1"/>
                  </a:cubicBezTo>
                  <a:cubicBezTo>
                    <a:pt x="658" y="1"/>
                    <a:pt x="658" y="0"/>
                    <a:pt x="657" y="0"/>
                  </a:cubicBezTo>
                  <a:cubicBezTo>
                    <a:pt x="657" y="0"/>
                    <a:pt x="657" y="0"/>
                    <a:pt x="657" y="0"/>
                  </a:cubicBezTo>
                  <a:cubicBezTo>
                    <a:pt x="635" y="0"/>
                    <a:pt x="617" y="21"/>
                    <a:pt x="612" y="52"/>
                  </a:cubicBezTo>
                  <a:cubicBezTo>
                    <a:pt x="558" y="434"/>
                    <a:pt x="558" y="434"/>
                    <a:pt x="558" y="434"/>
                  </a:cubicBezTo>
                  <a:cubicBezTo>
                    <a:pt x="75" y="201"/>
                    <a:pt x="75" y="201"/>
                    <a:pt x="75" y="201"/>
                  </a:cubicBezTo>
                  <a:cubicBezTo>
                    <a:pt x="63" y="195"/>
                    <a:pt x="51" y="192"/>
                    <a:pt x="40" y="192"/>
                  </a:cubicBezTo>
                  <a:cubicBezTo>
                    <a:pt x="20" y="192"/>
                    <a:pt x="10" y="203"/>
                    <a:pt x="7" y="209"/>
                  </a:cubicBezTo>
                  <a:cubicBezTo>
                    <a:pt x="1" y="217"/>
                    <a:pt x="0" y="227"/>
                    <a:pt x="3" y="237"/>
                  </a:cubicBezTo>
                  <a:cubicBezTo>
                    <a:pt x="8" y="256"/>
                    <a:pt x="29" y="268"/>
                    <a:pt x="37" y="272"/>
                  </a:cubicBezTo>
                  <a:cubicBezTo>
                    <a:pt x="540" y="522"/>
                    <a:pt x="540" y="522"/>
                    <a:pt x="540" y="522"/>
                  </a:cubicBezTo>
                  <a:cubicBezTo>
                    <a:pt x="543" y="523"/>
                    <a:pt x="547" y="530"/>
                    <a:pt x="546" y="534"/>
                  </a:cubicBezTo>
                  <a:cubicBezTo>
                    <a:pt x="522" y="695"/>
                    <a:pt x="522" y="695"/>
                    <a:pt x="522" y="695"/>
                  </a:cubicBezTo>
                  <a:cubicBezTo>
                    <a:pt x="521" y="705"/>
                    <a:pt x="513" y="720"/>
                    <a:pt x="506" y="727"/>
                  </a:cubicBezTo>
                  <a:cubicBezTo>
                    <a:pt x="328" y="895"/>
                    <a:pt x="328" y="895"/>
                    <a:pt x="328" y="895"/>
                  </a:cubicBezTo>
                  <a:cubicBezTo>
                    <a:pt x="328" y="603"/>
                    <a:pt x="328" y="603"/>
                    <a:pt x="328" y="603"/>
                  </a:cubicBezTo>
                  <a:cubicBezTo>
                    <a:pt x="328" y="571"/>
                    <a:pt x="303" y="546"/>
                    <a:pt x="271" y="546"/>
                  </a:cubicBezTo>
                  <a:cubicBezTo>
                    <a:pt x="257" y="546"/>
                    <a:pt x="257" y="546"/>
                    <a:pt x="257" y="546"/>
                  </a:cubicBezTo>
                  <a:cubicBezTo>
                    <a:pt x="226" y="546"/>
                    <a:pt x="200" y="571"/>
                    <a:pt x="200" y="603"/>
                  </a:cubicBezTo>
                  <a:cubicBezTo>
                    <a:pt x="200" y="2091"/>
                    <a:pt x="200" y="2091"/>
                    <a:pt x="200" y="2091"/>
                  </a:cubicBezTo>
                  <a:cubicBezTo>
                    <a:pt x="200" y="2110"/>
                    <a:pt x="209" y="2127"/>
                    <a:pt x="224" y="2137"/>
                  </a:cubicBezTo>
                  <a:cubicBezTo>
                    <a:pt x="224" y="2995"/>
                    <a:pt x="224" y="2995"/>
                    <a:pt x="224" y="2995"/>
                  </a:cubicBezTo>
                  <a:cubicBezTo>
                    <a:pt x="224" y="2998"/>
                    <a:pt x="225" y="3001"/>
                    <a:pt x="225" y="3005"/>
                  </a:cubicBezTo>
                  <a:cubicBezTo>
                    <a:pt x="226" y="3006"/>
                    <a:pt x="226" y="3007"/>
                    <a:pt x="227" y="3009"/>
                  </a:cubicBezTo>
                  <a:cubicBezTo>
                    <a:pt x="227" y="3010"/>
                    <a:pt x="228" y="3012"/>
                    <a:pt x="229" y="3013"/>
                  </a:cubicBezTo>
                  <a:cubicBezTo>
                    <a:pt x="235" y="3026"/>
                    <a:pt x="249" y="3035"/>
                    <a:pt x="264" y="3035"/>
                  </a:cubicBezTo>
                  <a:cubicBezTo>
                    <a:pt x="279" y="3035"/>
                    <a:pt x="293" y="3026"/>
                    <a:pt x="300" y="3013"/>
                  </a:cubicBezTo>
                  <a:cubicBezTo>
                    <a:pt x="300" y="3012"/>
                    <a:pt x="301" y="3010"/>
                    <a:pt x="302" y="3009"/>
                  </a:cubicBezTo>
                  <a:cubicBezTo>
                    <a:pt x="302" y="3007"/>
                    <a:pt x="303" y="3006"/>
                    <a:pt x="303" y="3005"/>
                  </a:cubicBezTo>
                  <a:cubicBezTo>
                    <a:pt x="304" y="3001"/>
                    <a:pt x="304" y="2998"/>
                    <a:pt x="304" y="2995"/>
                  </a:cubicBezTo>
                  <a:cubicBezTo>
                    <a:pt x="304" y="2137"/>
                    <a:pt x="304" y="2137"/>
                    <a:pt x="304" y="2137"/>
                  </a:cubicBezTo>
                  <a:cubicBezTo>
                    <a:pt x="319" y="2127"/>
                    <a:pt x="328" y="2110"/>
                    <a:pt x="328" y="2091"/>
                  </a:cubicBezTo>
                  <a:cubicBezTo>
                    <a:pt x="328" y="1226"/>
                    <a:pt x="328" y="1226"/>
                    <a:pt x="328" y="1226"/>
                  </a:cubicBezTo>
                  <a:cubicBezTo>
                    <a:pt x="328" y="1223"/>
                    <a:pt x="332" y="1217"/>
                    <a:pt x="335" y="1216"/>
                  </a:cubicBezTo>
                  <a:cubicBezTo>
                    <a:pt x="535" y="1160"/>
                    <a:pt x="535" y="1160"/>
                    <a:pt x="535" y="1160"/>
                  </a:cubicBezTo>
                  <a:cubicBezTo>
                    <a:pt x="544" y="1158"/>
                    <a:pt x="560" y="1156"/>
                    <a:pt x="573" y="1156"/>
                  </a:cubicBezTo>
                  <a:cubicBezTo>
                    <a:pt x="576" y="1156"/>
                    <a:pt x="579" y="1156"/>
                    <a:pt x="581" y="1156"/>
                  </a:cubicBezTo>
                  <a:cubicBezTo>
                    <a:pt x="984" y="1195"/>
                    <a:pt x="984" y="1195"/>
                    <a:pt x="984" y="1195"/>
                  </a:cubicBezTo>
                  <a:cubicBezTo>
                    <a:pt x="990" y="1196"/>
                    <a:pt x="996" y="1196"/>
                    <a:pt x="1003" y="1196"/>
                  </a:cubicBezTo>
                  <a:cubicBezTo>
                    <a:pt x="1011" y="1196"/>
                    <a:pt x="1027" y="1196"/>
                    <a:pt x="1039" y="1192"/>
                  </a:cubicBezTo>
                  <a:cubicBezTo>
                    <a:pt x="1057" y="1186"/>
                    <a:pt x="1063" y="1171"/>
                    <a:pt x="1062" y="1160"/>
                  </a:cubicBezTo>
                  <a:cubicBezTo>
                    <a:pt x="1059" y="1134"/>
                    <a:pt x="1030" y="1130"/>
                    <a:pt x="1020" y="1129"/>
                  </a:cubicBezTo>
                  <a:cubicBezTo>
                    <a:pt x="737" y="1089"/>
                    <a:pt x="737" y="1089"/>
                    <a:pt x="737" y="1089"/>
                  </a:cubicBezTo>
                  <a:cubicBezTo>
                    <a:pt x="1417" y="871"/>
                    <a:pt x="1417" y="871"/>
                    <a:pt x="1417" y="871"/>
                  </a:cubicBezTo>
                  <a:cubicBezTo>
                    <a:pt x="1423" y="869"/>
                    <a:pt x="1433" y="868"/>
                    <a:pt x="1442" y="868"/>
                  </a:cubicBezTo>
                  <a:cubicBezTo>
                    <a:pt x="1448" y="868"/>
                    <a:pt x="1454" y="868"/>
                    <a:pt x="1458" y="869"/>
                  </a:cubicBezTo>
                  <a:cubicBezTo>
                    <a:pt x="1801" y="948"/>
                    <a:pt x="1801" y="948"/>
                    <a:pt x="1801" y="948"/>
                  </a:cubicBezTo>
                  <a:cubicBezTo>
                    <a:pt x="1810" y="950"/>
                    <a:pt x="1822" y="951"/>
                    <a:pt x="1833" y="951"/>
                  </a:cubicBezTo>
                  <a:cubicBezTo>
                    <a:pt x="1841" y="951"/>
                    <a:pt x="1853" y="950"/>
                    <a:pt x="1862" y="947"/>
                  </a:cubicBezTo>
                  <a:cubicBezTo>
                    <a:pt x="1881" y="941"/>
                    <a:pt x="1888" y="926"/>
                    <a:pt x="1887" y="915"/>
                  </a:cubicBezTo>
                  <a:cubicBezTo>
                    <a:pt x="1887" y="903"/>
                    <a:pt x="1880" y="888"/>
                    <a:pt x="1851" y="880"/>
                  </a:cubicBezTo>
                  <a:close/>
                </a:path>
              </a:pathLst>
            </a:custGeom>
            <a:solidFill>
              <a:srgbClr val="B6B893"/>
            </a:solidFill>
            <a:ln>
              <a:noFill/>
            </a:ln>
          </p:spPr>
          <p:txBody>
            <a:bodyPr vert="horz" wrap="square" lIns="91440" tIns="45720" rIns="91440" bIns="45720" numCol="1" anchor="t" anchorCtr="0" compatLnSpc="1">
              <a:prstTxWarp prst="textNoShape">
                <a:avLst/>
              </a:prstTxWarp>
            </a:bodyPr>
            <a:lstStyle/>
            <a:p>
              <a:endParaRPr lang="en-US">
                <a:solidFill>
                  <a:srgbClr val="000000"/>
                </a:solidFill>
                <a:latin typeface="Rockwell" panose="02060603020205020403"/>
              </a:endParaRPr>
            </a:p>
          </p:txBody>
        </p:sp>
        <p:sp>
          <p:nvSpPr>
            <p:cNvPr id="42" name="Freeform 55"/>
            <p:cNvSpPr>
              <a:spLocks/>
            </p:cNvSpPr>
            <p:nvPr/>
          </p:nvSpPr>
          <p:spPr bwMode="auto">
            <a:xfrm>
              <a:off x="4552157" y="5889626"/>
              <a:ext cx="119063" cy="180975"/>
            </a:xfrm>
            <a:custGeom>
              <a:avLst/>
              <a:gdLst>
                <a:gd name="T0" fmla="*/ 68 w 70"/>
                <a:gd name="T1" fmla="*/ 0 h 107"/>
                <a:gd name="T2" fmla="*/ 65 w 70"/>
                <a:gd name="T3" fmla="*/ 0 h 107"/>
                <a:gd name="T4" fmla="*/ 5 w 70"/>
                <a:gd name="T5" fmla="*/ 0 h 107"/>
                <a:gd name="T6" fmla="*/ 1 w 70"/>
                <a:gd name="T7" fmla="*/ 0 h 107"/>
                <a:gd name="T8" fmla="*/ 0 w 70"/>
                <a:gd name="T9" fmla="*/ 0 h 107"/>
                <a:gd name="T10" fmla="*/ 31 w 70"/>
                <a:gd name="T11" fmla="*/ 104 h 107"/>
                <a:gd name="T12" fmla="*/ 35 w 70"/>
                <a:gd name="T13" fmla="*/ 107 h 107"/>
                <a:gd name="T14" fmla="*/ 38 w 70"/>
                <a:gd name="T15" fmla="*/ 104 h 107"/>
                <a:gd name="T16" fmla="*/ 70 w 70"/>
                <a:gd name="T17" fmla="*/ 0 h 107"/>
                <a:gd name="T18" fmla="*/ 68 w 70"/>
                <a:gd name="T19"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107">
                  <a:moveTo>
                    <a:pt x="68" y="0"/>
                  </a:moveTo>
                  <a:cubicBezTo>
                    <a:pt x="65" y="0"/>
                    <a:pt x="65" y="0"/>
                    <a:pt x="65" y="0"/>
                  </a:cubicBezTo>
                  <a:cubicBezTo>
                    <a:pt x="5" y="0"/>
                    <a:pt x="5" y="0"/>
                    <a:pt x="5" y="0"/>
                  </a:cubicBezTo>
                  <a:cubicBezTo>
                    <a:pt x="1" y="0"/>
                    <a:pt x="1" y="0"/>
                    <a:pt x="1" y="0"/>
                  </a:cubicBezTo>
                  <a:cubicBezTo>
                    <a:pt x="0" y="0"/>
                    <a:pt x="0" y="0"/>
                    <a:pt x="0" y="0"/>
                  </a:cubicBezTo>
                  <a:cubicBezTo>
                    <a:pt x="31" y="104"/>
                    <a:pt x="31" y="104"/>
                    <a:pt x="31" y="104"/>
                  </a:cubicBezTo>
                  <a:cubicBezTo>
                    <a:pt x="32" y="106"/>
                    <a:pt x="33" y="107"/>
                    <a:pt x="35" y="107"/>
                  </a:cubicBezTo>
                  <a:cubicBezTo>
                    <a:pt x="36" y="107"/>
                    <a:pt x="38" y="106"/>
                    <a:pt x="38" y="104"/>
                  </a:cubicBezTo>
                  <a:cubicBezTo>
                    <a:pt x="70" y="0"/>
                    <a:pt x="70" y="0"/>
                    <a:pt x="70" y="0"/>
                  </a:cubicBezTo>
                  <a:lnTo>
                    <a:pt x="68" y="0"/>
                  </a:lnTo>
                  <a:close/>
                </a:path>
              </a:pathLst>
            </a:custGeom>
            <a:solidFill>
              <a:schemeClr val="bg2">
                <a:lumMod val="25000"/>
              </a:schemeClr>
            </a:solidFill>
            <a:ln w="12700" cap="flat">
              <a:solidFill>
                <a:schemeClr val="bg2">
                  <a:lumMod val="2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000000"/>
                </a:solidFill>
                <a:latin typeface="Rockwell" panose="02060603020205020403"/>
              </a:endParaRPr>
            </a:p>
          </p:txBody>
        </p:sp>
        <p:sp>
          <p:nvSpPr>
            <p:cNvPr id="43" name="Freeform 56"/>
            <p:cNvSpPr>
              <a:spLocks/>
            </p:cNvSpPr>
            <p:nvPr/>
          </p:nvSpPr>
          <p:spPr bwMode="auto">
            <a:xfrm>
              <a:off x="1755775" y="2463801"/>
              <a:ext cx="2781300" cy="3033713"/>
            </a:xfrm>
            <a:custGeom>
              <a:avLst/>
              <a:gdLst>
                <a:gd name="T0" fmla="*/ 1595 w 1641"/>
                <a:gd name="T1" fmla="*/ 190 h 1790"/>
                <a:gd name="T2" fmla="*/ 1549 w 1641"/>
                <a:gd name="T3" fmla="*/ 246 h 1790"/>
                <a:gd name="T4" fmla="*/ 1549 w 1641"/>
                <a:gd name="T5" fmla="*/ 343 h 1790"/>
                <a:gd name="T6" fmla="*/ 916 w 1641"/>
                <a:gd name="T7" fmla="*/ 216 h 1790"/>
                <a:gd name="T8" fmla="*/ 895 w 1641"/>
                <a:gd name="T9" fmla="*/ 199 h 1790"/>
                <a:gd name="T10" fmla="*/ 818 w 1641"/>
                <a:gd name="T11" fmla="*/ 46 h 1790"/>
                <a:gd name="T12" fmla="*/ 772 w 1641"/>
                <a:gd name="T13" fmla="*/ 2 h 1790"/>
                <a:gd name="T14" fmla="*/ 737 w 1641"/>
                <a:gd name="T15" fmla="*/ 17 h 1790"/>
                <a:gd name="T16" fmla="*/ 739 w 1641"/>
                <a:gd name="T17" fmla="*/ 65 h 1790"/>
                <a:gd name="T18" fmla="*/ 799 w 1641"/>
                <a:gd name="T19" fmla="*/ 193 h 1790"/>
                <a:gd name="T20" fmla="*/ 68 w 1641"/>
                <a:gd name="T21" fmla="*/ 7 h 1790"/>
                <a:gd name="T22" fmla="*/ 42 w 1641"/>
                <a:gd name="T23" fmla="*/ 4 h 1790"/>
                <a:gd name="T24" fmla="*/ 4 w 1641"/>
                <a:gd name="T25" fmla="*/ 24 h 1790"/>
                <a:gd name="T26" fmla="*/ 4 w 1641"/>
                <a:gd name="T27" fmla="*/ 51 h 1790"/>
                <a:gd name="T28" fmla="*/ 46 w 1641"/>
                <a:gd name="T29" fmla="*/ 79 h 1790"/>
                <a:gd name="T30" fmla="*/ 816 w 1641"/>
                <a:gd name="T31" fmla="*/ 284 h 1790"/>
                <a:gd name="T32" fmla="*/ 428 w 1641"/>
                <a:gd name="T33" fmla="*/ 385 h 1790"/>
                <a:gd name="T34" fmla="*/ 379 w 1641"/>
                <a:gd name="T35" fmla="*/ 425 h 1790"/>
                <a:gd name="T36" fmla="*/ 413 w 1641"/>
                <a:gd name="T37" fmla="*/ 455 h 1790"/>
                <a:gd name="T38" fmla="*/ 442 w 1641"/>
                <a:gd name="T39" fmla="*/ 450 h 1790"/>
                <a:gd name="T40" fmla="*/ 929 w 1641"/>
                <a:gd name="T41" fmla="*/ 327 h 1790"/>
                <a:gd name="T42" fmla="*/ 953 w 1641"/>
                <a:gd name="T43" fmla="*/ 325 h 1790"/>
                <a:gd name="T44" fmla="*/ 972 w 1641"/>
                <a:gd name="T45" fmla="*/ 327 h 1790"/>
                <a:gd name="T46" fmla="*/ 1204 w 1641"/>
                <a:gd name="T47" fmla="*/ 378 h 1790"/>
                <a:gd name="T48" fmla="*/ 613 w 1641"/>
                <a:gd name="T49" fmla="*/ 719 h 1790"/>
                <a:gd name="T50" fmla="*/ 580 w 1641"/>
                <a:gd name="T51" fmla="*/ 759 h 1790"/>
                <a:gd name="T52" fmla="*/ 591 w 1641"/>
                <a:gd name="T53" fmla="*/ 785 h 1790"/>
                <a:gd name="T54" fmla="*/ 615 w 1641"/>
                <a:gd name="T55" fmla="*/ 794 h 1790"/>
                <a:gd name="T56" fmla="*/ 656 w 1641"/>
                <a:gd name="T57" fmla="*/ 781 h 1790"/>
                <a:gd name="T58" fmla="*/ 1317 w 1641"/>
                <a:gd name="T59" fmla="*/ 420 h 1790"/>
                <a:gd name="T60" fmla="*/ 1343 w 1641"/>
                <a:gd name="T61" fmla="*/ 415 h 1790"/>
                <a:gd name="T62" fmla="*/ 1351 w 1641"/>
                <a:gd name="T63" fmla="*/ 416 h 1790"/>
                <a:gd name="T64" fmla="*/ 1543 w 1641"/>
                <a:gd name="T65" fmla="*/ 461 h 1790"/>
                <a:gd name="T66" fmla="*/ 1549 w 1641"/>
                <a:gd name="T67" fmla="*/ 469 h 1790"/>
                <a:gd name="T68" fmla="*/ 1549 w 1641"/>
                <a:gd name="T69" fmla="*/ 855 h 1790"/>
                <a:gd name="T70" fmla="*/ 1573 w 1641"/>
                <a:gd name="T71" fmla="*/ 905 h 1790"/>
                <a:gd name="T72" fmla="*/ 1573 w 1641"/>
                <a:gd name="T73" fmla="*/ 1769 h 1790"/>
                <a:gd name="T74" fmla="*/ 1574 w 1641"/>
                <a:gd name="T75" fmla="*/ 1771 h 1790"/>
                <a:gd name="T76" fmla="*/ 1574 w 1641"/>
                <a:gd name="T77" fmla="*/ 1772 h 1790"/>
                <a:gd name="T78" fmla="*/ 1576 w 1641"/>
                <a:gd name="T79" fmla="*/ 1779 h 1790"/>
                <a:gd name="T80" fmla="*/ 1582 w 1641"/>
                <a:gd name="T81" fmla="*/ 1787 h 1790"/>
                <a:gd name="T82" fmla="*/ 1592 w 1641"/>
                <a:gd name="T83" fmla="*/ 1790 h 1790"/>
                <a:gd name="T84" fmla="*/ 1610 w 1641"/>
                <a:gd name="T85" fmla="*/ 1775 h 1790"/>
                <a:gd name="T86" fmla="*/ 1610 w 1641"/>
                <a:gd name="T87" fmla="*/ 1772 h 1790"/>
                <a:gd name="T88" fmla="*/ 1610 w 1641"/>
                <a:gd name="T89" fmla="*/ 1772 h 1790"/>
                <a:gd name="T90" fmla="*/ 1613 w 1641"/>
                <a:gd name="T91" fmla="*/ 1772 h 1790"/>
                <a:gd name="T92" fmla="*/ 1617 w 1641"/>
                <a:gd name="T93" fmla="*/ 1768 h 1790"/>
                <a:gd name="T94" fmla="*/ 1617 w 1641"/>
                <a:gd name="T95" fmla="*/ 905 h 1790"/>
                <a:gd name="T96" fmla="*/ 1641 w 1641"/>
                <a:gd name="T97" fmla="*/ 855 h 1790"/>
                <a:gd name="T98" fmla="*/ 1641 w 1641"/>
                <a:gd name="T99" fmla="*/ 246 h 1790"/>
                <a:gd name="T100" fmla="*/ 1595 w 1641"/>
                <a:gd name="T101" fmla="*/ 190 h 1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641" h="1790">
                  <a:moveTo>
                    <a:pt x="1595" y="190"/>
                  </a:moveTo>
                  <a:cubicBezTo>
                    <a:pt x="1569" y="190"/>
                    <a:pt x="1549" y="215"/>
                    <a:pt x="1549" y="246"/>
                  </a:cubicBezTo>
                  <a:cubicBezTo>
                    <a:pt x="1549" y="343"/>
                    <a:pt x="1549" y="343"/>
                    <a:pt x="1549" y="343"/>
                  </a:cubicBezTo>
                  <a:cubicBezTo>
                    <a:pt x="916" y="216"/>
                    <a:pt x="916" y="216"/>
                    <a:pt x="916" y="216"/>
                  </a:cubicBezTo>
                  <a:cubicBezTo>
                    <a:pt x="909" y="215"/>
                    <a:pt x="898" y="206"/>
                    <a:pt x="895" y="199"/>
                  </a:cubicBezTo>
                  <a:cubicBezTo>
                    <a:pt x="818" y="46"/>
                    <a:pt x="818" y="46"/>
                    <a:pt x="818" y="46"/>
                  </a:cubicBezTo>
                  <a:cubicBezTo>
                    <a:pt x="811" y="32"/>
                    <a:pt x="793" y="7"/>
                    <a:pt x="772" y="2"/>
                  </a:cubicBezTo>
                  <a:cubicBezTo>
                    <a:pt x="758" y="0"/>
                    <a:pt x="745" y="5"/>
                    <a:pt x="737" y="17"/>
                  </a:cubicBezTo>
                  <a:cubicBezTo>
                    <a:pt x="729" y="29"/>
                    <a:pt x="730" y="46"/>
                    <a:pt x="739" y="65"/>
                  </a:cubicBezTo>
                  <a:cubicBezTo>
                    <a:pt x="799" y="193"/>
                    <a:pt x="799" y="193"/>
                    <a:pt x="799" y="193"/>
                  </a:cubicBezTo>
                  <a:cubicBezTo>
                    <a:pt x="68" y="7"/>
                    <a:pt x="68" y="7"/>
                    <a:pt x="68" y="7"/>
                  </a:cubicBezTo>
                  <a:cubicBezTo>
                    <a:pt x="59" y="5"/>
                    <a:pt x="50" y="4"/>
                    <a:pt x="42" y="4"/>
                  </a:cubicBezTo>
                  <a:cubicBezTo>
                    <a:pt x="18" y="4"/>
                    <a:pt x="8" y="15"/>
                    <a:pt x="4" y="24"/>
                  </a:cubicBezTo>
                  <a:cubicBezTo>
                    <a:pt x="0" y="32"/>
                    <a:pt x="0" y="42"/>
                    <a:pt x="4" y="51"/>
                  </a:cubicBezTo>
                  <a:cubicBezTo>
                    <a:pt x="12" y="67"/>
                    <a:pt x="31" y="75"/>
                    <a:pt x="46" y="79"/>
                  </a:cubicBezTo>
                  <a:cubicBezTo>
                    <a:pt x="816" y="284"/>
                    <a:pt x="816" y="284"/>
                    <a:pt x="816" y="284"/>
                  </a:cubicBezTo>
                  <a:cubicBezTo>
                    <a:pt x="428" y="385"/>
                    <a:pt x="428" y="385"/>
                    <a:pt x="428" y="385"/>
                  </a:cubicBezTo>
                  <a:cubicBezTo>
                    <a:pt x="394" y="393"/>
                    <a:pt x="379" y="405"/>
                    <a:pt x="379" y="425"/>
                  </a:cubicBezTo>
                  <a:cubicBezTo>
                    <a:pt x="379" y="435"/>
                    <a:pt x="386" y="455"/>
                    <a:pt x="413" y="455"/>
                  </a:cubicBezTo>
                  <a:cubicBezTo>
                    <a:pt x="421" y="455"/>
                    <a:pt x="431" y="453"/>
                    <a:pt x="442" y="450"/>
                  </a:cubicBezTo>
                  <a:cubicBezTo>
                    <a:pt x="929" y="327"/>
                    <a:pt x="929" y="327"/>
                    <a:pt x="929" y="327"/>
                  </a:cubicBezTo>
                  <a:cubicBezTo>
                    <a:pt x="935" y="326"/>
                    <a:pt x="944" y="325"/>
                    <a:pt x="953" y="325"/>
                  </a:cubicBezTo>
                  <a:cubicBezTo>
                    <a:pt x="960" y="325"/>
                    <a:pt x="967" y="326"/>
                    <a:pt x="972" y="327"/>
                  </a:cubicBezTo>
                  <a:cubicBezTo>
                    <a:pt x="1204" y="378"/>
                    <a:pt x="1204" y="378"/>
                    <a:pt x="1204" y="378"/>
                  </a:cubicBezTo>
                  <a:cubicBezTo>
                    <a:pt x="613" y="719"/>
                    <a:pt x="613" y="719"/>
                    <a:pt x="613" y="719"/>
                  </a:cubicBezTo>
                  <a:cubicBezTo>
                    <a:pt x="599" y="727"/>
                    <a:pt x="582" y="740"/>
                    <a:pt x="580" y="759"/>
                  </a:cubicBezTo>
                  <a:cubicBezTo>
                    <a:pt x="579" y="769"/>
                    <a:pt x="583" y="779"/>
                    <a:pt x="591" y="785"/>
                  </a:cubicBezTo>
                  <a:cubicBezTo>
                    <a:pt x="598" y="791"/>
                    <a:pt x="606" y="794"/>
                    <a:pt x="615" y="794"/>
                  </a:cubicBezTo>
                  <a:cubicBezTo>
                    <a:pt x="627" y="794"/>
                    <a:pt x="642" y="789"/>
                    <a:pt x="656" y="781"/>
                  </a:cubicBezTo>
                  <a:cubicBezTo>
                    <a:pt x="1317" y="420"/>
                    <a:pt x="1317" y="420"/>
                    <a:pt x="1317" y="420"/>
                  </a:cubicBezTo>
                  <a:cubicBezTo>
                    <a:pt x="1323" y="417"/>
                    <a:pt x="1334" y="415"/>
                    <a:pt x="1343" y="415"/>
                  </a:cubicBezTo>
                  <a:cubicBezTo>
                    <a:pt x="1346" y="415"/>
                    <a:pt x="1349" y="415"/>
                    <a:pt x="1351" y="416"/>
                  </a:cubicBezTo>
                  <a:cubicBezTo>
                    <a:pt x="1543" y="461"/>
                    <a:pt x="1543" y="461"/>
                    <a:pt x="1543" y="461"/>
                  </a:cubicBezTo>
                  <a:cubicBezTo>
                    <a:pt x="1545" y="462"/>
                    <a:pt x="1549" y="466"/>
                    <a:pt x="1549" y="469"/>
                  </a:cubicBezTo>
                  <a:cubicBezTo>
                    <a:pt x="1549" y="855"/>
                    <a:pt x="1549" y="855"/>
                    <a:pt x="1549" y="855"/>
                  </a:cubicBezTo>
                  <a:cubicBezTo>
                    <a:pt x="1549" y="876"/>
                    <a:pt x="1558" y="895"/>
                    <a:pt x="1573" y="905"/>
                  </a:cubicBezTo>
                  <a:cubicBezTo>
                    <a:pt x="1573" y="1769"/>
                    <a:pt x="1573" y="1769"/>
                    <a:pt x="1573" y="1769"/>
                  </a:cubicBezTo>
                  <a:cubicBezTo>
                    <a:pt x="1573" y="1770"/>
                    <a:pt x="1574" y="1771"/>
                    <a:pt x="1574" y="1771"/>
                  </a:cubicBezTo>
                  <a:cubicBezTo>
                    <a:pt x="1574" y="1772"/>
                    <a:pt x="1574" y="1772"/>
                    <a:pt x="1574" y="1772"/>
                  </a:cubicBezTo>
                  <a:cubicBezTo>
                    <a:pt x="1574" y="1775"/>
                    <a:pt x="1575" y="1777"/>
                    <a:pt x="1576" y="1779"/>
                  </a:cubicBezTo>
                  <a:cubicBezTo>
                    <a:pt x="1577" y="1782"/>
                    <a:pt x="1579" y="1785"/>
                    <a:pt x="1582" y="1787"/>
                  </a:cubicBezTo>
                  <a:cubicBezTo>
                    <a:pt x="1585" y="1789"/>
                    <a:pt x="1588" y="1790"/>
                    <a:pt x="1592" y="1790"/>
                  </a:cubicBezTo>
                  <a:cubicBezTo>
                    <a:pt x="1601" y="1790"/>
                    <a:pt x="1608" y="1784"/>
                    <a:pt x="1610" y="1775"/>
                  </a:cubicBezTo>
                  <a:cubicBezTo>
                    <a:pt x="1610" y="1774"/>
                    <a:pt x="1610" y="1773"/>
                    <a:pt x="1610" y="1772"/>
                  </a:cubicBezTo>
                  <a:cubicBezTo>
                    <a:pt x="1610" y="1772"/>
                    <a:pt x="1610" y="1772"/>
                    <a:pt x="1610" y="1772"/>
                  </a:cubicBezTo>
                  <a:cubicBezTo>
                    <a:pt x="1613" y="1772"/>
                    <a:pt x="1613" y="1772"/>
                    <a:pt x="1613" y="1772"/>
                  </a:cubicBezTo>
                  <a:cubicBezTo>
                    <a:pt x="1615" y="1772"/>
                    <a:pt x="1617" y="1770"/>
                    <a:pt x="1617" y="1768"/>
                  </a:cubicBezTo>
                  <a:cubicBezTo>
                    <a:pt x="1617" y="905"/>
                    <a:pt x="1617" y="905"/>
                    <a:pt x="1617" y="905"/>
                  </a:cubicBezTo>
                  <a:cubicBezTo>
                    <a:pt x="1632" y="895"/>
                    <a:pt x="1641" y="876"/>
                    <a:pt x="1641" y="855"/>
                  </a:cubicBezTo>
                  <a:cubicBezTo>
                    <a:pt x="1641" y="246"/>
                    <a:pt x="1641" y="246"/>
                    <a:pt x="1641" y="246"/>
                  </a:cubicBezTo>
                  <a:cubicBezTo>
                    <a:pt x="1641" y="215"/>
                    <a:pt x="1621" y="190"/>
                    <a:pt x="1595" y="190"/>
                  </a:cubicBezTo>
                  <a:close/>
                </a:path>
              </a:pathLst>
            </a:custGeom>
            <a:solidFill>
              <a:srgbClr val="E2E4D7"/>
            </a:solidFill>
            <a:ln>
              <a:noFill/>
            </a:ln>
          </p:spPr>
          <p:txBody>
            <a:bodyPr vert="horz" wrap="square" lIns="91440" tIns="45720" rIns="91440" bIns="45720" numCol="1" anchor="t" anchorCtr="0" compatLnSpc="1">
              <a:prstTxWarp prst="textNoShape">
                <a:avLst/>
              </a:prstTxWarp>
            </a:bodyPr>
            <a:lstStyle/>
            <a:p>
              <a:endParaRPr lang="en-US">
                <a:solidFill>
                  <a:srgbClr val="000000"/>
                </a:solidFill>
                <a:latin typeface="Rockwell" panose="02060603020205020403"/>
              </a:endParaRPr>
            </a:p>
          </p:txBody>
        </p:sp>
        <p:sp>
          <p:nvSpPr>
            <p:cNvPr id="44" name="Freeform 57"/>
            <p:cNvSpPr>
              <a:spLocks noEditPoints="1"/>
            </p:cNvSpPr>
            <p:nvPr/>
          </p:nvSpPr>
          <p:spPr bwMode="auto">
            <a:xfrm>
              <a:off x="2405063" y="401638"/>
              <a:ext cx="2254250" cy="5111750"/>
            </a:xfrm>
            <a:custGeom>
              <a:avLst/>
              <a:gdLst>
                <a:gd name="T0" fmla="*/ 1259 w 1330"/>
                <a:gd name="T1" fmla="*/ 654 h 3015"/>
                <a:gd name="T2" fmla="*/ 1202 w 1330"/>
                <a:gd name="T3" fmla="*/ 893 h 3015"/>
                <a:gd name="T4" fmla="*/ 874 w 1330"/>
                <a:gd name="T5" fmla="*/ 534 h 3015"/>
                <a:gd name="T6" fmla="*/ 961 w 1330"/>
                <a:gd name="T7" fmla="*/ 10 h 3015"/>
                <a:gd name="T8" fmla="*/ 898 w 1330"/>
                <a:gd name="T9" fmla="*/ 43 h 3015"/>
                <a:gd name="T10" fmla="*/ 729 w 1330"/>
                <a:gd name="T11" fmla="*/ 404 h 3015"/>
                <a:gd name="T12" fmla="*/ 658 w 1330"/>
                <a:gd name="T13" fmla="*/ 403 h 3015"/>
                <a:gd name="T14" fmla="*/ 919 w 1330"/>
                <a:gd name="T15" fmla="*/ 725 h 3015"/>
                <a:gd name="T16" fmla="*/ 564 w 1330"/>
                <a:gd name="T17" fmla="*/ 426 h 3015"/>
                <a:gd name="T18" fmla="*/ 515 w 1330"/>
                <a:gd name="T19" fmla="*/ 379 h 3015"/>
                <a:gd name="T20" fmla="*/ 541 w 1330"/>
                <a:gd name="T21" fmla="*/ 700 h 3015"/>
                <a:gd name="T22" fmla="*/ 371 w 1330"/>
                <a:gd name="T23" fmla="*/ 689 h 3015"/>
                <a:gd name="T24" fmla="*/ 338 w 1330"/>
                <a:gd name="T25" fmla="*/ 747 h 3015"/>
                <a:gd name="T26" fmla="*/ 557 w 1330"/>
                <a:gd name="T27" fmla="*/ 783 h 3015"/>
                <a:gd name="T28" fmla="*/ 284 w 1330"/>
                <a:gd name="T29" fmla="*/ 844 h 3015"/>
                <a:gd name="T30" fmla="*/ 158 w 1330"/>
                <a:gd name="T31" fmla="*/ 553 h 3015"/>
                <a:gd name="T32" fmla="*/ 100 w 1330"/>
                <a:gd name="T33" fmla="*/ 517 h 3015"/>
                <a:gd name="T34" fmla="*/ 154 w 1330"/>
                <a:gd name="T35" fmla="*/ 770 h 3015"/>
                <a:gd name="T36" fmla="*/ 34 w 1330"/>
                <a:gd name="T37" fmla="*/ 713 h 3015"/>
                <a:gd name="T38" fmla="*/ 1 w 1330"/>
                <a:gd name="T39" fmla="*/ 747 h 3015"/>
                <a:gd name="T40" fmla="*/ 249 w 1330"/>
                <a:gd name="T41" fmla="*/ 920 h 3015"/>
                <a:gd name="T42" fmla="*/ 69 w 1330"/>
                <a:gd name="T43" fmla="*/ 972 h 3015"/>
                <a:gd name="T44" fmla="*/ 124 w 1330"/>
                <a:gd name="T45" fmla="*/ 1012 h 3015"/>
                <a:gd name="T46" fmla="*/ 336 w 1330"/>
                <a:gd name="T47" fmla="*/ 993 h 3015"/>
                <a:gd name="T48" fmla="*/ 372 w 1330"/>
                <a:gd name="T49" fmla="*/ 1001 h 3015"/>
                <a:gd name="T50" fmla="*/ 1202 w 1330"/>
                <a:gd name="T51" fmla="*/ 1521 h 3015"/>
                <a:gd name="T52" fmla="*/ 1226 w 1330"/>
                <a:gd name="T53" fmla="*/ 2117 h 3015"/>
                <a:gd name="T54" fmla="*/ 1227 w 1330"/>
                <a:gd name="T55" fmla="*/ 2985 h 3015"/>
                <a:gd name="T56" fmla="*/ 1231 w 1330"/>
                <a:gd name="T57" fmla="*/ 2993 h 3015"/>
                <a:gd name="T58" fmla="*/ 1302 w 1330"/>
                <a:gd name="T59" fmla="*/ 2993 h 3015"/>
                <a:gd name="T60" fmla="*/ 1305 w 1330"/>
                <a:gd name="T61" fmla="*/ 2985 h 3015"/>
                <a:gd name="T62" fmla="*/ 1306 w 1330"/>
                <a:gd name="T63" fmla="*/ 2117 h 3015"/>
                <a:gd name="T64" fmla="*/ 1330 w 1330"/>
                <a:gd name="T65" fmla="*/ 711 h 3015"/>
                <a:gd name="T66" fmla="*/ 1202 w 1330"/>
                <a:gd name="T67" fmla="*/ 1046 h 3015"/>
                <a:gd name="T68" fmla="*/ 712 w 1330"/>
                <a:gd name="T69" fmla="*/ 1080 h 3015"/>
                <a:gd name="T70" fmla="*/ 640 w 1330"/>
                <a:gd name="T71" fmla="*/ 790 h 3015"/>
                <a:gd name="T72" fmla="*/ 1007 w 1330"/>
                <a:gd name="T73" fmla="*/ 832 h 3015"/>
                <a:gd name="T74" fmla="*/ 1202 w 1330"/>
                <a:gd name="T75" fmla="*/ 1046 h 30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30" h="3015">
                  <a:moveTo>
                    <a:pt x="1273" y="654"/>
                  </a:moveTo>
                  <a:cubicBezTo>
                    <a:pt x="1259" y="654"/>
                    <a:pt x="1259" y="654"/>
                    <a:pt x="1259" y="654"/>
                  </a:cubicBezTo>
                  <a:cubicBezTo>
                    <a:pt x="1228" y="654"/>
                    <a:pt x="1202" y="679"/>
                    <a:pt x="1202" y="711"/>
                  </a:cubicBezTo>
                  <a:cubicBezTo>
                    <a:pt x="1202" y="893"/>
                    <a:pt x="1202" y="893"/>
                    <a:pt x="1202" y="893"/>
                  </a:cubicBezTo>
                  <a:cubicBezTo>
                    <a:pt x="881" y="557"/>
                    <a:pt x="881" y="557"/>
                    <a:pt x="881" y="557"/>
                  </a:cubicBezTo>
                  <a:cubicBezTo>
                    <a:pt x="876" y="553"/>
                    <a:pt x="873" y="540"/>
                    <a:pt x="874" y="534"/>
                  </a:cubicBezTo>
                  <a:cubicBezTo>
                    <a:pt x="971" y="73"/>
                    <a:pt x="971" y="73"/>
                    <a:pt x="971" y="73"/>
                  </a:cubicBezTo>
                  <a:cubicBezTo>
                    <a:pt x="972" y="69"/>
                    <a:pt x="980" y="30"/>
                    <a:pt x="961" y="10"/>
                  </a:cubicBezTo>
                  <a:cubicBezTo>
                    <a:pt x="955" y="4"/>
                    <a:pt x="946" y="0"/>
                    <a:pt x="938" y="0"/>
                  </a:cubicBezTo>
                  <a:cubicBezTo>
                    <a:pt x="928" y="0"/>
                    <a:pt x="906" y="5"/>
                    <a:pt x="898" y="43"/>
                  </a:cubicBezTo>
                  <a:cubicBezTo>
                    <a:pt x="803" y="480"/>
                    <a:pt x="803" y="480"/>
                    <a:pt x="803" y="480"/>
                  </a:cubicBezTo>
                  <a:cubicBezTo>
                    <a:pt x="729" y="404"/>
                    <a:pt x="729" y="404"/>
                    <a:pt x="729" y="404"/>
                  </a:cubicBezTo>
                  <a:cubicBezTo>
                    <a:pt x="722" y="396"/>
                    <a:pt x="706" y="383"/>
                    <a:pt x="689" y="383"/>
                  </a:cubicBezTo>
                  <a:cubicBezTo>
                    <a:pt x="675" y="383"/>
                    <a:pt x="664" y="391"/>
                    <a:pt x="658" y="403"/>
                  </a:cubicBezTo>
                  <a:cubicBezTo>
                    <a:pt x="649" y="424"/>
                    <a:pt x="663" y="450"/>
                    <a:pt x="678" y="466"/>
                  </a:cubicBezTo>
                  <a:cubicBezTo>
                    <a:pt x="919" y="725"/>
                    <a:pt x="919" y="725"/>
                    <a:pt x="919" y="725"/>
                  </a:cubicBezTo>
                  <a:cubicBezTo>
                    <a:pt x="622" y="705"/>
                    <a:pt x="622" y="705"/>
                    <a:pt x="622" y="705"/>
                  </a:cubicBezTo>
                  <a:cubicBezTo>
                    <a:pt x="564" y="426"/>
                    <a:pt x="564" y="426"/>
                    <a:pt x="564" y="426"/>
                  </a:cubicBezTo>
                  <a:cubicBezTo>
                    <a:pt x="558" y="395"/>
                    <a:pt x="543" y="378"/>
                    <a:pt x="523" y="378"/>
                  </a:cubicBezTo>
                  <a:cubicBezTo>
                    <a:pt x="520" y="378"/>
                    <a:pt x="518" y="378"/>
                    <a:pt x="515" y="379"/>
                  </a:cubicBezTo>
                  <a:cubicBezTo>
                    <a:pt x="494" y="385"/>
                    <a:pt x="485" y="408"/>
                    <a:pt x="492" y="442"/>
                  </a:cubicBezTo>
                  <a:cubicBezTo>
                    <a:pt x="541" y="700"/>
                    <a:pt x="541" y="700"/>
                    <a:pt x="541" y="700"/>
                  </a:cubicBezTo>
                  <a:cubicBezTo>
                    <a:pt x="378" y="689"/>
                    <a:pt x="378" y="689"/>
                    <a:pt x="378" y="689"/>
                  </a:cubicBezTo>
                  <a:cubicBezTo>
                    <a:pt x="375" y="689"/>
                    <a:pt x="373" y="689"/>
                    <a:pt x="371" y="689"/>
                  </a:cubicBezTo>
                  <a:cubicBezTo>
                    <a:pt x="344" y="689"/>
                    <a:pt x="334" y="702"/>
                    <a:pt x="331" y="710"/>
                  </a:cubicBezTo>
                  <a:cubicBezTo>
                    <a:pt x="326" y="723"/>
                    <a:pt x="328" y="736"/>
                    <a:pt x="338" y="747"/>
                  </a:cubicBezTo>
                  <a:cubicBezTo>
                    <a:pt x="351" y="761"/>
                    <a:pt x="377" y="769"/>
                    <a:pt x="396" y="770"/>
                  </a:cubicBezTo>
                  <a:cubicBezTo>
                    <a:pt x="557" y="783"/>
                    <a:pt x="557" y="783"/>
                    <a:pt x="557" y="783"/>
                  </a:cubicBezTo>
                  <a:cubicBezTo>
                    <a:pt x="602" y="1023"/>
                    <a:pt x="602" y="1023"/>
                    <a:pt x="602" y="1023"/>
                  </a:cubicBezTo>
                  <a:cubicBezTo>
                    <a:pt x="284" y="844"/>
                    <a:pt x="284" y="844"/>
                    <a:pt x="284" y="844"/>
                  </a:cubicBezTo>
                  <a:cubicBezTo>
                    <a:pt x="276" y="840"/>
                    <a:pt x="265" y="826"/>
                    <a:pt x="261" y="817"/>
                  </a:cubicBezTo>
                  <a:cubicBezTo>
                    <a:pt x="158" y="553"/>
                    <a:pt x="158" y="553"/>
                    <a:pt x="158" y="553"/>
                  </a:cubicBezTo>
                  <a:cubicBezTo>
                    <a:pt x="154" y="541"/>
                    <a:pt x="140" y="513"/>
                    <a:pt x="114" y="513"/>
                  </a:cubicBezTo>
                  <a:cubicBezTo>
                    <a:pt x="109" y="513"/>
                    <a:pt x="104" y="514"/>
                    <a:pt x="100" y="517"/>
                  </a:cubicBezTo>
                  <a:cubicBezTo>
                    <a:pt x="81" y="526"/>
                    <a:pt x="75" y="552"/>
                    <a:pt x="87" y="583"/>
                  </a:cubicBezTo>
                  <a:cubicBezTo>
                    <a:pt x="154" y="770"/>
                    <a:pt x="154" y="770"/>
                    <a:pt x="154" y="770"/>
                  </a:cubicBezTo>
                  <a:cubicBezTo>
                    <a:pt x="74" y="726"/>
                    <a:pt x="74" y="726"/>
                    <a:pt x="74" y="726"/>
                  </a:cubicBezTo>
                  <a:cubicBezTo>
                    <a:pt x="67" y="722"/>
                    <a:pt x="50" y="713"/>
                    <a:pt x="34" y="713"/>
                  </a:cubicBezTo>
                  <a:cubicBezTo>
                    <a:pt x="22" y="713"/>
                    <a:pt x="15" y="718"/>
                    <a:pt x="10" y="722"/>
                  </a:cubicBezTo>
                  <a:cubicBezTo>
                    <a:pt x="4" y="729"/>
                    <a:pt x="0" y="738"/>
                    <a:pt x="1" y="747"/>
                  </a:cubicBezTo>
                  <a:cubicBezTo>
                    <a:pt x="3" y="761"/>
                    <a:pt x="14" y="775"/>
                    <a:pt x="34" y="787"/>
                  </a:cubicBezTo>
                  <a:cubicBezTo>
                    <a:pt x="249" y="920"/>
                    <a:pt x="249" y="920"/>
                    <a:pt x="249" y="920"/>
                  </a:cubicBezTo>
                  <a:cubicBezTo>
                    <a:pt x="112" y="942"/>
                    <a:pt x="112" y="942"/>
                    <a:pt x="112" y="942"/>
                  </a:cubicBezTo>
                  <a:cubicBezTo>
                    <a:pt x="96" y="944"/>
                    <a:pt x="73" y="950"/>
                    <a:pt x="69" y="972"/>
                  </a:cubicBezTo>
                  <a:cubicBezTo>
                    <a:pt x="66" y="984"/>
                    <a:pt x="72" y="997"/>
                    <a:pt x="83" y="1004"/>
                  </a:cubicBezTo>
                  <a:cubicBezTo>
                    <a:pt x="92" y="1009"/>
                    <a:pt x="105" y="1012"/>
                    <a:pt x="124" y="1012"/>
                  </a:cubicBezTo>
                  <a:cubicBezTo>
                    <a:pt x="129" y="1012"/>
                    <a:pt x="134" y="1012"/>
                    <a:pt x="139" y="1011"/>
                  </a:cubicBezTo>
                  <a:cubicBezTo>
                    <a:pt x="336" y="993"/>
                    <a:pt x="336" y="993"/>
                    <a:pt x="336" y="993"/>
                  </a:cubicBezTo>
                  <a:cubicBezTo>
                    <a:pt x="337" y="992"/>
                    <a:pt x="338" y="992"/>
                    <a:pt x="339" y="992"/>
                  </a:cubicBezTo>
                  <a:cubicBezTo>
                    <a:pt x="349" y="992"/>
                    <a:pt x="365" y="996"/>
                    <a:pt x="372" y="1001"/>
                  </a:cubicBezTo>
                  <a:cubicBezTo>
                    <a:pt x="1191" y="1501"/>
                    <a:pt x="1191" y="1501"/>
                    <a:pt x="1191" y="1501"/>
                  </a:cubicBezTo>
                  <a:cubicBezTo>
                    <a:pt x="1196" y="1504"/>
                    <a:pt x="1202" y="1515"/>
                    <a:pt x="1202" y="1521"/>
                  </a:cubicBezTo>
                  <a:cubicBezTo>
                    <a:pt x="1202" y="2071"/>
                    <a:pt x="1202" y="2071"/>
                    <a:pt x="1202" y="2071"/>
                  </a:cubicBezTo>
                  <a:cubicBezTo>
                    <a:pt x="1202" y="2090"/>
                    <a:pt x="1211" y="2107"/>
                    <a:pt x="1226" y="2117"/>
                  </a:cubicBezTo>
                  <a:cubicBezTo>
                    <a:pt x="1226" y="2975"/>
                    <a:pt x="1226" y="2975"/>
                    <a:pt x="1226" y="2975"/>
                  </a:cubicBezTo>
                  <a:cubicBezTo>
                    <a:pt x="1226" y="2978"/>
                    <a:pt x="1227" y="2981"/>
                    <a:pt x="1227" y="2985"/>
                  </a:cubicBezTo>
                  <a:cubicBezTo>
                    <a:pt x="1228" y="2986"/>
                    <a:pt x="1228" y="2987"/>
                    <a:pt x="1229" y="2989"/>
                  </a:cubicBezTo>
                  <a:cubicBezTo>
                    <a:pt x="1229" y="2990"/>
                    <a:pt x="1230" y="2992"/>
                    <a:pt x="1231" y="2993"/>
                  </a:cubicBezTo>
                  <a:cubicBezTo>
                    <a:pt x="1237" y="3006"/>
                    <a:pt x="1251" y="3015"/>
                    <a:pt x="1266" y="3015"/>
                  </a:cubicBezTo>
                  <a:cubicBezTo>
                    <a:pt x="1281" y="3015"/>
                    <a:pt x="1295" y="3006"/>
                    <a:pt x="1302" y="2993"/>
                  </a:cubicBezTo>
                  <a:cubicBezTo>
                    <a:pt x="1302" y="2992"/>
                    <a:pt x="1303" y="2990"/>
                    <a:pt x="1304" y="2989"/>
                  </a:cubicBezTo>
                  <a:cubicBezTo>
                    <a:pt x="1304" y="2987"/>
                    <a:pt x="1305" y="2986"/>
                    <a:pt x="1305" y="2985"/>
                  </a:cubicBezTo>
                  <a:cubicBezTo>
                    <a:pt x="1306" y="2981"/>
                    <a:pt x="1306" y="2978"/>
                    <a:pt x="1306" y="2975"/>
                  </a:cubicBezTo>
                  <a:cubicBezTo>
                    <a:pt x="1306" y="2117"/>
                    <a:pt x="1306" y="2117"/>
                    <a:pt x="1306" y="2117"/>
                  </a:cubicBezTo>
                  <a:cubicBezTo>
                    <a:pt x="1321" y="2107"/>
                    <a:pt x="1330" y="2090"/>
                    <a:pt x="1330" y="2071"/>
                  </a:cubicBezTo>
                  <a:cubicBezTo>
                    <a:pt x="1330" y="711"/>
                    <a:pt x="1330" y="711"/>
                    <a:pt x="1330" y="711"/>
                  </a:cubicBezTo>
                  <a:cubicBezTo>
                    <a:pt x="1330" y="679"/>
                    <a:pt x="1305" y="654"/>
                    <a:pt x="1273" y="654"/>
                  </a:cubicBezTo>
                  <a:close/>
                  <a:moveTo>
                    <a:pt x="1202" y="1046"/>
                  </a:moveTo>
                  <a:cubicBezTo>
                    <a:pt x="1202" y="1360"/>
                    <a:pt x="1202" y="1360"/>
                    <a:pt x="1202" y="1360"/>
                  </a:cubicBezTo>
                  <a:cubicBezTo>
                    <a:pt x="712" y="1080"/>
                    <a:pt x="712" y="1080"/>
                    <a:pt x="712" y="1080"/>
                  </a:cubicBezTo>
                  <a:cubicBezTo>
                    <a:pt x="705" y="1077"/>
                    <a:pt x="696" y="1064"/>
                    <a:pt x="695" y="1057"/>
                  </a:cubicBezTo>
                  <a:cubicBezTo>
                    <a:pt x="640" y="790"/>
                    <a:pt x="640" y="790"/>
                    <a:pt x="640" y="790"/>
                  </a:cubicBezTo>
                  <a:cubicBezTo>
                    <a:pt x="975" y="818"/>
                    <a:pt x="975" y="818"/>
                    <a:pt x="975" y="818"/>
                  </a:cubicBezTo>
                  <a:cubicBezTo>
                    <a:pt x="984" y="818"/>
                    <a:pt x="1000" y="826"/>
                    <a:pt x="1007" y="832"/>
                  </a:cubicBezTo>
                  <a:cubicBezTo>
                    <a:pt x="1190" y="1017"/>
                    <a:pt x="1190" y="1017"/>
                    <a:pt x="1190" y="1017"/>
                  </a:cubicBezTo>
                  <a:cubicBezTo>
                    <a:pt x="1196" y="1023"/>
                    <a:pt x="1202" y="1038"/>
                    <a:pt x="1202" y="1046"/>
                  </a:cubicBezTo>
                  <a:close/>
                </a:path>
              </a:pathLst>
            </a:custGeom>
            <a:solidFill>
              <a:srgbClr val="D3D6C1"/>
            </a:solidFill>
            <a:ln>
              <a:noFill/>
            </a:ln>
          </p:spPr>
          <p:txBody>
            <a:bodyPr vert="horz" wrap="square" lIns="91440" tIns="45720" rIns="91440" bIns="45720" numCol="1" anchor="t" anchorCtr="0" compatLnSpc="1">
              <a:prstTxWarp prst="textNoShape">
                <a:avLst/>
              </a:prstTxWarp>
            </a:bodyPr>
            <a:lstStyle/>
            <a:p>
              <a:endParaRPr lang="en-US">
                <a:solidFill>
                  <a:srgbClr val="000000"/>
                </a:solidFill>
                <a:latin typeface="Rockwell" panose="02060603020205020403"/>
              </a:endParaRPr>
            </a:p>
          </p:txBody>
        </p:sp>
      </p:grpSp>
      <p:sp>
        <p:nvSpPr>
          <p:cNvPr id="552" name="leaf"/>
          <p:cNvSpPr>
            <a:spLocks/>
          </p:cNvSpPr>
          <p:nvPr/>
        </p:nvSpPr>
        <p:spPr bwMode="auto">
          <a:xfrm rot="1537055">
            <a:off x="6500106" y="1913218"/>
            <a:ext cx="195787" cy="454170"/>
          </a:xfrm>
          <a:custGeom>
            <a:avLst/>
            <a:gdLst>
              <a:gd name="T0" fmla="*/ 19 w 279"/>
              <a:gd name="T1" fmla="*/ 355 h 486"/>
              <a:gd name="T2" fmla="*/ 3 w 279"/>
              <a:gd name="T3" fmla="*/ 293 h 486"/>
              <a:gd name="T4" fmla="*/ 10 w 279"/>
              <a:gd name="T5" fmla="*/ 222 h 486"/>
              <a:gd name="T6" fmla="*/ 28 w 279"/>
              <a:gd name="T7" fmla="*/ 188 h 486"/>
              <a:gd name="T8" fmla="*/ 131 w 279"/>
              <a:gd name="T9" fmla="*/ 123 h 486"/>
              <a:gd name="T10" fmla="*/ 195 w 279"/>
              <a:gd name="T11" fmla="*/ 67 h 486"/>
              <a:gd name="T12" fmla="*/ 253 w 279"/>
              <a:gd name="T13" fmla="*/ 0 h 486"/>
              <a:gd name="T14" fmla="*/ 239 w 279"/>
              <a:gd name="T15" fmla="*/ 121 h 486"/>
              <a:gd name="T16" fmla="*/ 166 w 279"/>
              <a:gd name="T17" fmla="*/ 412 h 486"/>
              <a:gd name="T18" fmla="*/ 17 w 279"/>
              <a:gd name="T19" fmla="*/ 486 h 486"/>
              <a:gd name="T20" fmla="*/ 20 w 279"/>
              <a:gd name="T21" fmla="*/ 361 h 486"/>
              <a:gd name="T22" fmla="*/ 19 w 279"/>
              <a:gd name="T23" fmla="*/ 355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9" h="486">
                <a:moveTo>
                  <a:pt x="19" y="355"/>
                </a:moveTo>
                <a:cubicBezTo>
                  <a:pt x="13" y="334"/>
                  <a:pt x="6" y="314"/>
                  <a:pt x="3" y="293"/>
                </a:cubicBezTo>
                <a:cubicBezTo>
                  <a:pt x="0" y="269"/>
                  <a:pt x="3" y="245"/>
                  <a:pt x="10" y="222"/>
                </a:cubicBezTo>
                <a:cubicBezTo>
                  <a:pt x="14" y="210"/>
                  <a:pt x="20" y="198"/>
                  <a:pt x="28" y="188"/>
                </a:cubicBezTo>
                <a:cubicBezTo>
                  <a:pt x="53" y="154"/>
                  <a:pt x="97" y="144"/>
                  <a:pt x="131" y="123"/>
                </a:cubicBezTo>
                <a:cubicBezTo>
                  <a:pt x="155" y="108"/>
                  <a:pt x="175" y="88"/>
                  <a:pt x="195" y="67"/>
                </a:cubicBezTo>
                <a:cubicBezTo>
                  <a:pt x="215" y="45"/>
                  <a:pt x="235" y="24"/>
                  <a:pt x="253" y="0"/>
                </a:cubicBezTo>
                <a:cubicBezTo>
                  <a:pt x="236" y="31"/>
                  <a:pt x="236" y="84"/>
                  <a:pt x="239" y="121"/>
                </a:cubicBezTo>
                <a:cubicBezTo>
                  <a:pt x="246" y="221"/>
                  <a:pt x="279" y="356"/>
                  <a:pt x="166" y="412"/>
                </a:cubicBezTo>
                <a:cubicBezTo>
                  <a:pt x="139" y="425"/>
                  <a:pt x="17" y="486"/>
                  <a:pt x="17" y="486"/>
                </a:cubicBezTo>
                <a:cubicBezTo>
                  <a:pt x="25" y="446"/>
                  <a:pt x="31" y="402"/>
                  <a:pt x="20" y="361"/>
                </a:cubicBezTo>
                <a:cubicBezTo>
                  <a:pt x="20" y="359"/>
                  <a:pt x="19" y="357"/>
                  <a:pt x="19" y="355"/>
                </a:cubicBezTo>
                <a:close/>
              </a:path>
            </a:pathLst>
          </a:custGeom>
          <a:gradFill>
            <a:gsLst>
              <a:gs pos="91000">
                <a:schemeClr val="accent2">
                  <a:lumMod val="50000"/>
                </a:schemeClr>
              </a:gs>
              <a:gs pos="0">
                <a:schemeClr val="accent2"/>
              </a:gs>
            </a:gsLst>
            <a:lin ang="2700000" scaled="1"/>
          </a:gradFill>
          <a:ln>
            <a:noFill/>
          </a:ln>
        </p:spPr>
        <p:txBody>
          <a:bodyPr vert="horz" wrap="square" lIns="91440" tIns="45720" rIns="91440" bIns="45720" numCol="1" anchor="t" anchorCtr="0" compatLnSpc="1">
            <a:prstTxWarp prst="textNoShape">
              <a:avLst/>
            </a:prstTxWarp>
          </a:bodyPr>
          <a:lstStyle/>
          <a:p>
            <a:r>
              <a:rPr lang="en-US">
                <a:solidFill>
                  <a:srgbClr val="000000"/>
                </a:solidFill>
                <a:latin typeface="Rockwell" panose="02060603020205020403"/>
              </a:rPr>
              <a:t> </a:t>
            </a:r>
          </a:p>
        </p:txBody>
      </p:sp>
      <p:sp>
        <p:nvSpPr>
          <p:cNvPr id="554" name="leaf"/>
          <p:cNvSpPr>
            <a:spLocks/>
          </p:cNvSpPr>
          <p:nvPr/>
        </p:nvSpPr>
        <p:spPr bwMode="auto">
          <a:xfrm rot="1659581">
            <a:off x="6706127" y="2328563"/>
            <a:ext cx="190313" cy="352280"/>
          </a:xfrm>
          <a:custGeom>
            <a:avLst/>
            <a:gdLst>
              <a:gd name="T0" fmla="*/ 38 w 353"/>
              <a:gd name="T1" fmla="*/ 218 h 491"/>
              <a:gd name="T2" fmla="*/ 94 w 353"/>
              <a:gd name="T3" fmla="*/ 159 h 491"/>
              <a:gd name="T4" fmla="*/ 164 w 353"/>
              <a:gd name="T5" fmla="*/ 117 h 491"/>
              <a:gd name="T6" fmla="*/ 226 w 353"/>
              <a:gd name="T7" fmla="*/ 65 h 491"/>
              <a:gd name="T8" fmla="*/ 281 w 353"/>
              <a:gd name="T9" fmla="*/ 0 h 491"/>
              <a:gd name="T10" fmla="*/ 267 w 353"/>
              <a:gd name="T11" fmla="*/ 120 h 491"/>
              <a:gd name="T12" fmla="*/ 244 w 353"/>
              <a:gd name="T13" fmla="*/ 433 h 491"/>
              <a:gd name="T14" fmla="*/ 32 w 353"/>
              <a:gd name="T15" fmla="*/ 491 h 491"/>
              <a:gd name="T16" fmla="*/ 43 w 353"/>
              <a:gd name="T17" fmla="*/ 448 h 491"/>
              <a:gd name="T18" fmla="*/ 25 w 353"/>
              <a:gd name="T19" fmla="*/ 388 h 491"/>
              <a:gd name="T20" fmla="*/ 38 w 353"/>
              <a:gd name="T21" fmla="*/ 218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3" h="491">
                <a:moveTo>
                  <a:pt x="38" y="218"/>
                </a:moveTo>
                <a:cubicBezTo>
                  <a:pt x="53" y="195"/>
                  <a:pt x="73" y="175"/>
                  <a:pt x="94" y="159"/>
                </a:cubicBezTo>
                <a:cubicBezTo>
                  <a:pt x="116" y="143"/>
                  <a:pt x="141" y="132"/>
                  <a:pt x="164" y="117"/>
                </a:cubicBezTo>
                <a:cubicBezTo>
                  <a:pt x="187" y="103"/>
                  <a:pt x="208" y="85"/>
                  <a:pt x="226" y="65"/>
                </a:cubicBezTo>
                <a:cubicBezTo>
                  <a:pt x="245" y="44"/>
                  <a:pt x="263" y="22"/>
                  <a:pt x="281" y="0"/>
                </a:cubicBezTo>
                <a:cubicBezTo>
                  <a:pt x="262" y="36"/>
                  <a:pt x="264" y="81"/>
                  <a:pt x="267" y="120"/>
                </a:cubicBezTo>
                <a:cubicBezTo>
                  <a:pt x="274" y="220"/>
                  <a:pt x="353" y="368"/>
                  <a:pt x="244" y="433"/>
                </a:cubicBezTo>
                <a:cubicBezTo>
                  <a:pt x="181" y="470"/>
                  <a:pt x="32" y="491"/>
                  <a:pt x="32" y="491"/>
                </a:cubicBezTo>
                <a:cubicBezTo>
                  <a:pt x="41" y="488"/>
                  <a:pt x="43" y="454"/>
                  <a:pt x="43" y="448"/>
                </a:cubicBezTo>
                <a:cubicBezTo>
                  <a:pt x="44" y="424"/>
                  <a:pt x="34" y="409"/>
                  <a:pt x="25" y="388"/>
                </a:cubicBezTo>
                <a:cubicBezTo>
                  <a:pt x="0" y="330"/>
                  <a:pt x="4" y="272"/>
                  <a:pt x="38" y="218"/>
                </a:cubicBezTo>
                <a:close/>
              </a:path>
            </a:pathLst>
          </a:custGeom>
          <a:gradFill>
            <a:gsLst>
              <a:gs pos="91000">
                <a:schemeClr val="accent2">
                  <a:lumMod val="50000"/>
                </a:schemeClr>
              </a:gs>
              <a:gs pos="0">
                <a:schemeClr val="accent2"/>
              </a:gs>
            </a:gsLst>
            <a:lin ang="2700000" scaled="1"/>
          </a:gradFill>
          <a:ln>
            <a:noFill/>
          </a:ln>
        </p:spPr>
        <p:txBody>
          <a:bodyPr vert="horz" wrap="square" lIns="91440" tIns="45720" rIns="91440" bIns="45720" numCol="1" anchor="t" anchorCtr="0" compatLnSpc="1">
            <a:prstTxWarp prst="textNoShape">
              <a:avLst/>
            </a:prstTxWarp>
          </a:bodyPr>
          <a:lstStyle/>
          <a:p>
            <a:endParaRPr lang="en-US">
              <a:solidFill>
                <a:srgbClr val="000000"/>
              </a:solidFill>
              <a:latin typeface="Rockwell" panose="02060603020205020403"/>
            </a:endParaRPr>
          </a:p>
        </p:txBody>
      </p:sp>
      <p:sp>
        <p:nvSpPr>
          <p:cNvPr id="556" name="leaf"/>
          <p:cNvSpPr>
            <a:spLocks/>
          </p:cNvSpPr>
          <p:nvPr/>
        </p:nvSpPr>
        <p:spPr bwMode="auto">
          <a:xfrm rot="21228633">
            <a:off x="6601923" y="2222674"/>
            <a:ext cx="190313" cy="352280"/>
          </a:xfrm>
          <a:custGeom>
            <a:avLst/>
            <a:gdLst>
              <a:gd name="T0" fmla="*/ 38 w 353"/>
              <a:gd name="T1" fmla="*/ 218 h 491"/>
              <a:gd name="T2" fmla="*/ 94 w 353"/>
              <a:gd name="T3" fmla="*/ 159 h 491"/>
              <a:gd name="T4" fmla="*/ 164 w 353"/>
              <a:gd name="T5" fmla="*/ 117 h 491"/>
              <a:gd name="T6" fmla="*/ 226 w 353"/>
              <a:gd name="T7" fmla="*/ 65 h 491"/>
              <a:gd name="T8" fmla="*/ 281 w 353"/>
              <a:gd name="T9" fmla="*/ 0 h 491"/>
              <a:gd name="T10" fmla="*/ 267 w 353"/>
              <a:gd name="T11" fmla="*/ 120 h 491"/>
              <a:gd name="T12" fmla="*/ 244 w 353"/>
              <a:gd name="T13" fmla="*/ 433 h 491"/>
              <a:gd name="T14" fmla="*/ 32 w 353"/>
              <a:gd name="T15" fmla="*/ 491 h 491"/>
              <a:gd name="T16" fmla="*/ 43 w 353"/>
              <a:gd name="T17" fmla="*/ 448 h 491"/>
              <a:gd name="T18" fmla="*/ 25 w 353"/>
              <a:gd name="T19" fmla="*/ 388 h 491"/>
              <a:gd name="T20" fmla="*/ 38 w 353"/>
              <a:gd name="T21" fmla="*/ 218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3" h="491">
                <a:moveTo>
                  <a:pt x="38" y="218"/>
                </a:moveTo>
                <a:cubicBezTo>
                  <a:pt x="53" y="195"/>
                  <a:pt x="73" y="175"/>
                  <a:pt x="94" y="159"/>
                </a:cubicBezTo>
                <a:cubicBezTo>
                  <a:pt x="116" y="143"/>
                  <a:pt x="141" y="132"/>
                  <a:pt x="164" y="117"/>
                </a:cubicBezTo>
                <a:cubicBezTo>
                  <a:pt x="187" y="103"/>
                  <a:pt x="208" y="85"/>
                  <a:pt x="226" y="65"/>
                </a:cubicBezTo>
                <a:cubicBezTo>
                  <a:pt x="245" y="44"/>
                  <a:pt x="263" y="22"/>
                  <a:pt x="281" y="0"/>
                </a:cubicBezTo>
                <a:cubicBezTo>
                  <a:pt x="262" y="36"/>
                  <a:pt x="264" y="81"/>
                  <a:pt x="267" y="120"/>
                </a:cubicBezTo>
                <a:cubicBezTo>
                  <a:pt x="274" y="220"/>
                  <a:pt x="353" y="368"/>
                  <a:pt x="244" y="433"/>
                </a:cubicBezTo>
                <a:cubicBezTo>
                  <a:pt x="181" y="470"/>
                  <a:pt x="32" y="491"/>
                  <a:pt x="32" y="491"/>
                </a:cubicBezTo>
                <a:cubicBezTo>
                  <a:pt x="41" y="488"/>
                  <a:pt x="43" y="454"/>
                  <a:pt x="43" y="448"/>
                </a:cubicBezTo>
                <a:cubicBezTo>
                  <a:pt x="44" y="424"/>
                  <a:pt x="34" y="409"/>
                  <a:pt x="25" y="388"/>
                </a:cubicBezTo>
                <a:cubicBezTo>
                  <a:pt x="0" y="330"/>
                  <a:pt x="4" y="272"/>
                  <a:pt x="38" y="218"/>
                </a:cubicBezTo>
                <a:close/>
              </a:path>
            </a:pathLst>
          </a:custGeom>
          <a:gradFill>
            <a:gsLst>
              <a:gs pos="30000">
                <a:schemeClr val="accent2">
                  <a:lumMod val="75000"/>
                </a:schemeClr>
              </a:gs>
              <a:gs pos="100000">
                <a:schemeClr val="accent2">
                  <a:lumMod val="60000"/>
                  <a:lumOff val="40000"/>
                </a:schemeClr>
              </a:gs>
            </a:gsLst>
            <a:lin ang="2700000" scaled="1"/>
          </a:gradFill>
          <a:ln>
            <a:noFill/>
          </a:ln>
        </p:spPr>
        <p:txBody>
          <a:bodyPr vert="horz" wrap="square" lIns="91440" tIns="45720" rIns="91440" bIns="45720" numCol="1" anchor="t" anchorCtr="0" compatLnSpc="1">
            <a:prstTxWarp prst="textNoShape">
              <a:avLst/>
            </a:prstTxWarp>
          </a:bodyPr>
          <a:lstStyle/>
          <a:p>
            <a:endParaRPr lang="en-US">
              <a:solidFill>
                <a:srgbClr val="000000"/>
              </a:solidFill>
              <a:latin typeface="Rockwell" panose="02060603020205020403"/>
            </a:endParaRPr>
          </a:p>
        </p:txBody>
      </p:sp>
      <p:sp>
        <p:nvSpPr>
          <p:cNvPr id="557" name="leaf"/>
          <p:cNvSpPr>
            <a:spLocks/>
          </p:cNvSpPr>
          <p:nvPr/>
        </p:nvSpPr>
        <p:spPr bwMode="auto">
          <a:xfrm rot="21051952">
            <a:off x="6433332" y="1881861"/>
            <a:ext cx="190313" cy="352280"/>
          </a:xfrm>
          <a:custGeom>
            <a:avLst/>
            <a:gdLst>
              <a:gd name="T0" fmla="*/ 38 w 353"/>
              <a:gd name="T1" fmla="*/ 218 h 491"/>
              <a:gd name="T2" fmla="*/ 94 w 353"/>
              <a:gd name="T3" fmla="*/ 159 h 491"/>
              <a:gd name="T4" fmla="*/ 164 w 353"/>
              <a:gd name="T5" fmla="*/ 117 h 491"/>
              <a:gd name="T6" fmla="*/ 226 w 353"/>
              <a:gd name="T7" fmla="*/ 65 h 491"/>
              <a:gd name="T8" fmla="*/ 281 w 353"/>
              <a:gd name="T9" fmla="*/ 0 h 491"/>
              <a:gd name="T10" fmla="*/ 267 w 353"/>
              <a:gd name="T11" fmla="*/ 120 h 491"/>
              <a:gd name="T12" fmla="*/ 244 w 353"/>
              <a:gd name="T13" fmla="*/ 433 h 491"/>
              <a:gd name="T14" fmla="*/ 32 w 353"/>
              <a:gd name="T15" fmla="*/ 491 h 491"/>
              <a:gd name="T16" fmla="*/ 43 w 353"/>
              <a:gd name="T17" fmla="*/ 448 h 491"/>
              <a:gd name="T18" fmla="*/ 25 w 353"/>
              <a:gd name="T19" fmla="*/ 388 h 491"/>
              <a:gd name="T20" fmla="*/ 38 w 353"/>
              <a:gd name="T21" fmla="*/ 218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3" h="491">
                <a:moveTo>
                  <a:pt x="38" y="218"/>
                </a:moveTo>
                <a:cubicBezTo>
                  <a:pt x="53" y="195"/>
                  <a:pt x="73" y="175"/>
                  <a:pt x="94" y="159"/>
                </a:cubicBezTo>
                <a:cubicBezTo>
                  <a:pt x="116" y="143"/>
                  <a:pt x="141" y="132"/>
                  <a:pt x="164" y="117"/>
                </a:cubicBezTo>
                <a:cubicBezTo>
                  <a:pt x="187" y="103"/>
                  <a:pt x="208" y="85"/>
                  <a:pt x="226" y="65"/>
                </a:cubicBezTo>
                <a:cubicBezTo>
                  <a:pt x="245" y="44"/>
                  <a:pt x="263" y="22"/>
                  <a:pt x="281" y="0"/>
                </a:cubicBezTo>
                <a:cubicBezTo>
                  <a:pt x="262" y="36"/>
                  <a:pt x="264" y="81"/>
                  <a:pt x="267" y="120"/>
                </a:cubicBezTo>
                <a:cubicBezTo>
                  <a:pt x="274" y="220"/>
                  <a:pt x="353" y="368"/>
                  <a:pt x="244" y="433"/>
                </a:cubicBezTo>
                <a:cubicBezTo>
                  <a:pt x="181" y="470"/>
                  <a:pt x="32" y="491"/>
                  <a:pt x="32" y="491"/>
                </a:cubicBezTo>
                <a:cubicBezTo>
                  <a:pt x="41" y="488"/>
                  <a:pt x="43" y="454"/>
                  <a:pt x="43" y="448"/>
                </a:cubicBezTo>
                <a:cubicBezTo>
                  <a:pt x="44" y="424"/>
                  <a:pt x="34" y="409"/>
                  <a:pt x="25" y="388"/>
                </a:cubicBezTo>
                <a:cubicBezTo>
                  <a:pt x="0" y="330"/>
                  <a:pt x="4" y="272"/>
                  <a:pt x="38" y="218"/>
                </a:cubicBezTo>
                <a:close/>
              </a:path>
            </a:pathLst>
          </a:custGeom>
          <a:gradFill>
            <a:gsLst>
              <a:gs pos="30000">
                <a:schemeClr val="accent2">
                  <a:lumMod val="75000"/>
                </a:schemeClr>
              </a:gs>
              <a:gs pos="100000">
                <a:schemeClr val="accent2">
                  <a:lumMod val="60000"/>
                  <a:lumOff val="40000"/>
                </a:schemeClr>
              </a:gs>
            </a:gsLst>
            <a:lin ang="2700000" scaled="1"/>
          </a:gradFill>
          <a:ln>
            <a:noFill/>
          </a:ln>
        </p:spPr>
        <p:txBody>
          <a:bodyPr vert="horz" wrap="square" lIns="91440" tIns="45720" rIns="91440" bIns="45720" numCol="1" anchor="t" anchorCtr="0" compatLnSpc="1">
            <a:prstTxWarp prst="textNoShape">
              <a:avLst/>
            </a:prstTxWarp>
          </a:bodyPr>
          <a:lstStyle/>
          <a:p>
            <a:endParaRPr lang="en-US">
              <a:solidFill>
                <a:srgbClr val="000000"/>
              </a:solidFill>
              <a:latin typeface="Rockwell" panose="02060603020205020403"/>
            </a:endParaRPr>
          </a:p>
        </p:txBody>
      </p:sp>
      <p:sp>
        <p:nvSpPr>
          <p:cNvPr id="579" name="leaf"/>
          <p:cNvSpPr>
            <a:spLocks/>
          </p:cNvSpPr>
          <p:nvPr/>
        </p:nvSpPr>
        <p:spPr bwMode="auto">
          <a:xfrm rot="6357181">
            <a:off x="5876214" y="2240849"/>
            <a:ext cx="253751" cy="264210"/>
          </a:xfrm>
          <a:custGeom>
            <a:avLst/>
            <a:gdLst>
              <a:gd name="T0" fmla="*/ 38 w 353"/>
              <a:gd name="T1" fmla="*/ 218 h 491"/>
              <a:gd name="T2" fmla="*/ 94 w 353"/>
              <a:gd name="T3" fmla="*/ 159 h 491"/>
              <a:gd name="T4" fmla="*/ 164 w 353"/>
              <a:gd name="T5" fmla="*/ 117 h 491"/>
              <a:gd name="T6" fmla="*/ 226 w 353"/>
              <a:gd name="T7" fmla="*/ 65 h 491"/>
              <a:gd name="T8" fmla="*/ 281 w 353"/>
              <a:gd name="T9" fmla="*/ 0 h 491"/>
              <a:gd name="T10" fmla="*/ 267 w 353"/>
              <a:gd name="T11" fmla="*/ 120 h 491"/>
              <a:gd name="T12" fmla="*/ 244 w 353"/>
              <a:gd name="T13" fmla="*/ 433 h 491"/>
              <a:gd name="T14" fmla="*/ 32 w 353"/>
              <a:gd name="T15" fmla="*/ 491 h 491"/>
              <a:gd name="T16" fmla="*/ 43 w 353"/>
              <a:gd name="T17" fmla="*/ 448 h 491"/>
              <a:gd name="T18" fmla="*/ 25 w 353"/>
              <a:gd name="T19" fmla="*/ 388 h 491"/>
              <a:gd name="T20" fmla="*/ 38 w 353"/>
              <a:gd name="T21" fmla="*/ 218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3" h="491">
                <a:moveTo>
                  <a:pt x="38" y="218"/>
                </a:moveTo>
                <a:cubicBezTo>
                  <a:pt x="53" y="195"/>
                  <a:pt x="73" y="175"/>
                  <a:pt x="94" y="159"/>
                </a:cubicBezTo>
                <a:cubicBezTo>
                  <a:pt x="116" y="143"/>
                  <a:pt x="141" y="132"/>
                  <a:pt x="164" y="117"/>
                </a:cubicBezTo>
                <a:cubicBezTo>
                  <a:pt x="187" y="103"/>
                  <a:pt x="208" y="85"/>
                  <a:pt x="226" y="65"/>
                </a:cubicBezTo>
                <a:cubicBezTo>
                  <a:pt x="245" y="44"/>
                  <a:pt x="263" y="22"/>
                  <a:pt x="281" y="0"/>
                </a:cubicBezTo>
                <a:cubicBezTo>
                  <a:pt x="262" y="36"/>
                  <a:pt x="264" y="81"/>
                  <a:pt x="267" y="120"/>
                </a:cubicBezTo>
                <a:cubicBezTo>
                  <a:pt x="274" y="220"/>
                  <a:pt x="353" y="368"/>
                  <a:pt x="244" y="433"/>
                </a:cubicBezTo>
                <a:cubicBezTo>
                  <a:pt x="181" y="470"/>
                  <a:pt x="32" y="491"/>
                  <a:pt x="32" y="491"/>
                </a:cubicBezTo>
                <a:cubicBezTo>
                  <a:pt x="41" y="488"/>
                  <a:pt x="43" y="454"/>
                  <a:pt x="43" y="448"/>
                </a:cubicBezTo>
                <a:cubicBezTo>
                  <a:pt x="44" y="424"/>
                  <a:pt x="34" y="409"/>
                  <a:pt x="25" y="388"/>
                </a:cubicBezTo>
                <a:cubicBezTo>
                  <a:pt x="0" y="330"/>
                  <a:pt x="4" y="272"/>
                  <a:pt x="38" y="218"/>
                </a:cubicBezTo>
                <a:close/>
              </a:path>
            </a:pathLst>
          </a:custGeom>
          <a:gradFill>
            <a:gsLst>
              <a:gs pos="30000">
                <a:schemeClr val="accent2">
                  <a:lumMod val="75000"/>
                </a:schemeClr>
              </a:gs>
              <a:gs pos="100000">
                <a:schemeClr val="accent2">
                  <a:lumMod val="60000"/>
                  <a:lumOff val="40000"/>
                </a:schemeClr>
              </a:gs>
            </a:gsLst>
            <a:lin ang="2700000" scaled="1"/>
          </a:gradFill>
          <a:ln>
            <a:noFill/>
          </a:ln>
        </p:spPr>
        <p:txBody>
          <a:bodyPr vert="horz" wrap="square" lIns="91440" tIns="45720" rIns="91440" bIns="45720" numCol="1" anchor="t" anchorCtr="0" compatLnSpc="1">
            <a:prstTxWarp prst="textNoShape">
              <a:avLst/>
            </a:prstTxWarp>
          </a:bodyPr>
          <a:lstStyle/>
          <a:p>
            <a:endParaRPr lang="en-US">
              <a:solidFill>
                <a:srgbClr val="000000"/>
              </a:solidFill>
              <a:latin typeface="Rockwell" panose="02060603020205020403"/>
            </a:endParaRPr>
          </a:p>
        </p:txBody>
      </p:sp>
      <p:sp>
        <p:nvSpPr>
          <p:cNvPr id="580" name="leaf"/>
          <p:cNvSpPr>
            <a:spLocks/>
          </p:cNvSpPr>
          <p:nvPr/>
        </p:nvSpPr>
        <p:spPr bwMode="auto">
          <a:xfrm rot="13415071">
            <a:off x="3233030" y="1925652"/>
            <a:ext cx="190313" cy="352280"/>
          </a:xfrm>
          <a:custGeom>
            <a:avLst/>
            <a:gdLst>
              <a:gd name="T0" fmla="*/ 38 w 353"/>
              <a:gd name="T1" fmla="*/ 218 h 491"/>
              <a:gd name="T2" fmla="*/ 94 w 353"/>
              <a:gd name="T3" fmla="*/ 159 h 491"/>
              <a:gd name="T4" fmla="*/ 164 w 353"/>
              <a:gd name="T5" fmla="*/ 117 h 491"/>
              <a:gd name="T6" fmla="*/ 226 w 353"/>
              <a:gd name="T7" fmla="*/ 65 h 491"/>
              <a:gd name="T8" fmla="*/ 281 w 353"/>
              <a:gd name="T9" fmla="*/ 0 h 491"/>
              <a:gd name="T10" fmla="*/ 267 w 353"/>
              <a:gd name="T11" fmla="*/ 120 h 491"/>
              <a:gd name="T12" fmla="*/ 244 w 353"/>
              <a:gd name="T13" fmla="*/ 433 h 491"/>
              <a:gd name="T14" fmla="*/ 32 w 353"/>
              <a:gd name="T15" fmla="*/ 491 h 491"/>
              <a:gd name="T16" fmla="*/ 43 w 353"/>
              <a:gd name="T17" fmla="*/ 448 h 491"/>
              <a:gd name="T18" fmla="*/ 25 w 353"/>
              <a:gd name="T19" fmla="*/ 388 h 491"/>
              <a:gd name="T20" fmla="*/ 38 w 353"/>
              <a:gd name="T21" fmla="*/ 218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3" h="491">
                <a:moveTo>
                  <a:pt x="38" y="218"/>
                </a:moveTo>
                <a:cubicBezTo>
                  <a:pt x="53" y="195"/>
                  <a:pt x="73" y="175"/>
                  <a:pt x="94" y="159"/>
                </a:cubicBezTo>
                <a:cubicBezTo>
                  <a:pt x="116" y="143"/>
                  <a:pt x="141" y="132"/>
                  <a:pt x="164" y="117"/>
                </a:cubicBezTo>
                <a:cubicBezTo>
                  <a:pt x="187" y="103"/>
                  <a:pt x="208" y="85"/>
                  <a:pt x="226" y="65"/>
                </a:cubicBezTo>
                <a:cubicBezTo>
                  <a:pt x="245" y="44"/>
                  <a:pt x="263" y="22"/>
                  <a:pt x="281" y="0"/>
                </a:cubicBezTo>
                <a:cubicBezTo>
                  <a:pt x="262" y="36"/>
                  <a:pt x="264" y="81"/>
                  <a:pt x="267" y="120"/>
                </a:cubicBezTo>
                <a:cubicBezTo>
                  <a:pt x="274" y="220"/>
                  <a:pt x="353" y="368"/>
                  <a:pt x="244" y="433"/>
                </a:cubicBezTo>
                <a:cubicBezTo>
                  <a:pt x="181" y="470"/>
                  <a:pt x="32" y="491"/>
                  <a:pt x="32" y="491"/>
                </a:cubicBezTo>
                <a:cubicBezTo>
                  <a:pt x="41" y="488"/>
                  <a:pt x="43" y="454"/>
                  <a:pt x="43" y="448"/>
                </a:cubicBezTo>
                <a:cubicBezTo>
                  <a:pt x="44" y="424"/>
                  <a:pt x="34" y="409"/>
                  <a:pt x="25" y="388"/>
                </a:cubicBezTo>
                <a:cubicBezTo>
                  <a:pt x="0" y="330"/>
                  <a:pt x="4" y="272"/>
                  <a:pt x="38" y="218"/>
                </a:cubicBezTo>
                <a:close/>
              </a:path>
            </a:pathLst>
          </a:custGeom>
          <a:gradFill>
            <a:gsLst>
              <a:gs pos="91000">
                <a:schemeClr val="accent2">
                  <a:lumMod val="50000"/>
                </a:schemeClr>
              </a:gs>
              <a:gs pos="0">
                <a:schemeClr val="accent2"/>
              </a:gs>
            </a:gsLst>
            <a:lin ang="2700000" scaled="1"/>
          </a:gradFill>
          <a:ln>
            <a:noFill/>
          </a:ln>
        </p:spPr>
        <p:txBody>
          <a:bodyPr vert="horz" wrap="square" lIns="91440" tIns="45720" rIns="91440" bIns="45720" numCol="1" anchor="t" anchorCtr="0" compatLnSpc="1">
            <a:prstTxWarp prst="textNoShape">
              <a:avLst/>
            </a:prstTxWarp>
          </a:bodyPr>
          <a:lstStyle/>
          <a:p>
            <a:endParaRPr lang="en-US">
              <a:solidFill>
                <a:srgbClr val="000000"/>
              </a:solidFill>
              <a:latin typeface="Rockwell" panose="02060603020205020403"/>
            </a:endParaRPr>
          </a:p>
        </p:txBody>
      </p:sp>
      <p:sp>
        <p:nvSpPr>
          <p:cNvPr id="581" name="leaf"/>
          <p:cNvSpPr>
            <a:spLocks/>
          </p:cNvSpPr>
          <p:nvPr/>
        </p:nvSpPr>
        <p:spPr bwMode="auto">
          <a:xfrm rot="11384123">
            <a:off x="3268096" y="2018638"/>
            <a:ext cx="190313" cy="352280"/>
          </a:xfrm>
          <a:custGeom>
            <a:avLst/>
            <a:gdLst>
              <a:gd name="T0" fmla="*/ 38 w 353"/>
              <a:gd name="T1" fmla="*/ 218 h 491"/>
              <a:gd name="T2" fmla="*/ 94 w 353"/>
              <a:gd name="T3" fmla="*/ 159 h 491"/>
              <a:gd name="T4" fmla="*/ 164 w 353"/>
              <a:gd name="T5" fmla="*/ 117 h 491"/>
              <a:gd name="T6" fmla="*/ 226 w 353"/>
              <a:gd name="T7" fmla="*/ 65 h 491"/>
              <a:gd name="T8" fmla="*/ 281 w 353"/>
              <a:gd name="T9" fmla="*/ 0 h 491"/>
              <a:gd name="T10" fmla="*/ 267 w 353"/>
              <a:gd name="T11" fmla="*/ 120 h 491"/>
              <a:gd name="T12" fmla="*/ 244 w 353"/>
              <a:gd name="T13" fmla="*/ 433 h 491"/>
              <a:gd name="T14" fmla="*/ 32 w 353"/>
              <a:gd name="T15" fmla="*/ 491 h 491"/>
              <a:gd name="T16" fmla="*/ 43 w 353"/>
              <a:gd name="T17" fmla="*/ 448 h 491"/>
              <a:gd name="T18" fmla="*/ 25 w 353"/>
              <a:gd name="T19" fmla="*/ 388 h 491"/>
              <a:gd name="T20" fmla="*/ 38 w 353"/>
              <a:gd name="T21" fmla="*/ 218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3" h="491">
                <a:moveTo>
                  <a:pt x="38" y="218"/>
                </a:moveTo>
                <a:cubicBezTo>
                  <a:pt x="53" y="195"/>
                  <a:pt x="73" y="175"/>
                  <a:pt x="94" y="159"/>
                </a:cubicBezTo>
                <a:cubicBezTo>
                  <a:pt x="116" y="143"/>
                  <a:pt x="141" y="132"/>
                  <a:pt x="164" y="117"/>
                </a:cubicBezTo>
                <a:cubicBezTo>
                  <a:pt x="187" y="103"/>
                  <a:pt x="208" y="85"/>
                  <a:pt x="226" y="65"/>
                </a:cubicBezTo>
                <a:cubicBezTo>
                  <a:pt x="245" y="44"/>
                  <a:pt x="263" y="22"/>
                  <a:pt x="281" y="0"/>
                </a:cubicBezTo>
                <a:cubicBezTo>
                  <a:pt x="262" y="36"/>
                  <a:pt x="264" y="81"/>
                  <a:pt x="267" y="120"/>
                </a:cubicBezTo>
                <a:cubicBezTo>
                  <a:pt x="274" y="220"/>
                  <a:pt x="353" y="368"/>
                  <a:pt x="244" y="433"/>
                </a:cubicBezTo>
                <a:cubicBezTo>
                  <a:pt x="181" y="470"/>
                  <a:pt x="32" y="491"/>
                  <a:pt x="32" y="491"/>
                </a:cubicBezTo>
                <a:cubicBezTo>
                  <a:pt x="41" y="488"/>
                  <a:pt x="43" y="454"/>
                  <a:pt x="43" y="448"/>
                </a:cubicBezTo>
                <a:cubicBezTo>
                  <a:pt x="44" y="424"/>
                  <a:pt x="34" y="409"/>
                  <a:pt x="25" y="388"/>
                </a:cubicBezTo>
                <a:cubicBezTo>
                  <a:pt x="0" y="330"/>
                  <a:pt x="4" y="272"/>
                  <a:pt x="38" y="218"/>
                </a:cubicBezTo>
                <a:close/>
              </a:path>
            </a:pathLst>
          </a:custGeom>
          <a:gradFill>
            <a:gsLst>
              <a:gs pos="30000">
                <a:schemeClr val="accent2">
                  <a:lumMod val="75000"/>
                </a:schemeClr>
              </a:gs>
              <a:gs pos="100000">
                <a:schemeClr val="accent2">
                  <a:lumMod val="60000"/>
                  <a:lumOff val="40000"/>
                </a:schemeClr>
              </a:gs>
            </a:gsLst>
            <a:lin ang="2700000" scaled="1"/>
          </a:gradFill>
          <a:ln>
            <a:noFill/>
          </a:ln>
        </p:spPr>
        <p:txBody>
          <a:bodyPr vert="horz" wrap="square" lIns="91440" tIns="45720" rIns="91440" bIns="45720" numCol="1" anchor="t" anchorCtr="0" compatLnSpc="1">
            <a:prstTxWarp prst="textNoShape">
              <a:avLst/>
            </a:prstTxWarp>
          </a:bodyPr>
          <a:lstStyle/>
          <a:p>
            <a:endParaRPr lang="en-US">
              <a:solidFill>
                <a:srgbClr val="000000"/>
              </a:solidFill>
              <a:latin typeface="Rockwell" panose="02060603020205020403"/>
            </a:endParaRPr>
          </a:p>
        </p:txBody>
      </p:sp>
      <p:sp>
        <p:nvSpPr>
          <p:cNvPr id="584" name="leaf"/>
          <p:cNvSpPr>
            <a:spLocks/>
          </p:cNvSpPr>
          <p:nvPr/>
        </p:nvSpPr>
        <p:spPr bwMode="auto">
          <a:xfrm rot="20062945" flipH="1">
            <a:off x="3839693" y="1746543"/>
            <a:ext cx="195787" cy="454170"/>
          </a:xfrm>
          <a:custGeom>
            <a:avLst/>
            <a:gdLst>
              <a:gd name="T0" fmla="*/ 19 w 279"/>
              <a:gd name="T1" fmla="*/ 355 h 486"/>
              <a:gd name="T2" fmla="*/ 3 w 279"/>
              <a:gd name="T3" fmla="*/ 293 h 486"/>
              <a:gd name="T4" fmla="*/ 10 w 279"/>
              <a:gd name="T5" fmla="*/ 222 h 486"/>
              <a:gd name="T6" fmla="*/ 28 w 279"/>
              <a:gd name="T7" fmla="*/ 188 h 486"/>
              <a:gd name="T8" fmla="*/ 131 w 279"/>
              <a:gd name="T9" fmla="*/ 123 h 486"/>
              <a:gd name="T10" fmla="*/ 195 w 279"/>
              <a:gd name="T11" fmla="*/ 67 h 486"/>
              <a:gd name="T12" fmla="*/ 253 w 279"/>
              <a:gd name="T13" fmla="*/ 0 h 486"/>
              <a:gd name="T14" fmla="*/ 239 w 279"/>
              <a:gd name="T15" fmla="*/ 121 h 486"/>
              <a:gd name="T16" fmla="*/ 166 w 279"/>
              <a:gd name="T17" fmla="*/ 412 h 486"/>
              <a:gd name="T18" fmla="*/ 17 w 279"/>
              <a:gd name="T19" fmla="*/ 486 h 486"/>
              <a:gd name="T20" fmla="*/ 20 w 279"/>
              <a:gd name="T21" fmla="*/ 361 h 486"/>
              <a:gd name="T22" fmla="*/ 19 w 279"/>
              <a:gd name="T23" fmla="*/ 355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9" h="486">
                <a:moveTo>
                  <a:pt x="19" y="355"/>
                </a:moveTo>
                <a:cubicBezTo>
                  <a:pt x="13" y="334"/>
                  <a:pt x="6" y="314"/>
                  <a:pt x="3" y="293"/>
                </a:cubicBezTo>
                <a:cubicBezTo>
                  <a:pt x="0" y="269"/>
                  <a:pt x="3" y="245"/>
                  <a:pt x="10" y="222"/>
                </a:cubicBezTo>
                <a:cubicBezTo>
                  <a:pt x="14" y="210"/>
                  <a:pt x="20" y="198"/>
                  <a:pt x="28" y="188"/>
                </a:cubicBezTo>
                <a:cubicBezTo>
                  <a:pt x="53" y="154"/>
                  <a:pt x="97" y="144"/>
                  <a:pt x="131" y="123"/>
                </a:cubicBezTo>
                <a:cubicBezTo>
                  <a:pt x="155" y="108"/>
                  <a:pt x="175" y="88"/>
                  <a:pt x="195" y="67"/>
                </a:cubicBezTo>
                <a:cubicBezTo>
                  <a:pt x="215" y="45"/>
                  <a:pt x="235" y="24"/>
                  <a:pt x="253" y="0"/>
                </a:cubicBezTo>
                <a:cubicBezTo>
                  <a:pt x="236" y="31"/>
                  <a:pt x="236" y="84"/>
                  <a:pt x="239" y="121"/>
                </a:cubicBezTo>
                <a:cubicBezTo>
                  <a:pt x="246" y="221"/>
                  <a:pt x="279" y="356"/>
                  <a:pt x="166" y="412"/>
                </a:cubicBezTo>
                <a:cubicBezTo>
                  <a:pt x="139" y="425"/>
                  <a:pt x="17" y="486"/>
                  <a:pt x="17" y="486"/>
                </a:cubicBezTo>
                <a:cubicBezTo>
                  <a:pt x="25" y="446"/>
                  <a:pt x="31" y="402"/>
                  <a:pt x="20" y="361"/>
                </a:cubicBezTo>
                <a:cubicBezTo>
                  <a:pt x="20" y="359"/>
                  <a:pt x="19" y="357"/>
                  <a:pt x="19" y="355"/>
                </a:cubicBezTo>
                <a:close/>
              </a:path>
            </a:pathLst>
          </a:custGeom>
          <a:gradFill>
            <a:gsLst>
              <a:gs pos="91000">
                <a:schemeClr val="accent2">
                  <a:lumMod val="50000"/>
                </a:schemeClr>
              </a:gs>
              <a:gs pos="0">
                <a:schemeClr val="accent2"/>
              </a:gs>
            </a:gsLst>
            <a:lin ang="2700000" scaled="1"/>
          </a:gradFill>
          <a:ln>
            <a:noFill/>
          </a:ln>
        </p:spPr>
        <p:txBody>
          <a:bodyPr vert="horz" wrap="square" lIns="91440" tIns="45720" rIns="91440" bIns="45720" numCol="1" anchor="t" anchorCtr="0" compatLnSpc="1">
            <a:prstTxWarp prst="textNoShape">
              <a:avLst/>
            </a:prstTxWarp>
          </a:bodyPr>
          <a:lstStyle/>
          <a:p>
            <a:r>
              <a:rPr lang="en-US">
                <a:solidFill>
                  <a:srgbClr val="000000"/>
                </a:solidFill>
                <a:latin typeface="Rockwell" panose="02060603020205020403"/>
              </a:rPr>
              <a:t> </a:t>
            </a:r>
          </a:p>
        </p:txBody>
      </p:sp>
      <p:sp>
        <p:nvSpPr>
          <p:cNvPr id="589" name="leaf"/>
          <p:cNvSpPr>
            <a:spLocks/>
          </p:cNvSpPr>
          <p:nvPr/>
        </p:nvSpPr>
        <p:spPr bwMode="auto">
          <a:xfrm rot="1537055">
            <a:off x="4434501" y="1017067"/>
            <a:ext cx="195787" cy="454170"/>
          </a:xfrm>
          <a:custGeom>
            <a:avLst/>
            <a:gdLst>
              <a:gd name="T0" fmla="*/ 19 w 279"/>
              <a:gd name="T1" fmla="*/ 355 h 486"/>
              <a:gd name="T2" fmla="*/ 3 w 279"/>
              <a:gd name="T3" fmla="*/ 293 h 486"/>
              <a:gd name="T4" fmla="*/ 10 w 279"/>
              <a:gd name="T5" fmla="*/ 222 h 486"/>
              <a:gd name="T6" fmla="*/ 28 w 279"/>
              <a:gd name="T7" fmla="*/ 188 h 486"/>
              <a:gd name="T8" fmla="*/ 131 w 279"/>
              <a:gd name="T9" fmla="*/ 123 h 486"/>
              <a:gd name="T10" fmla="*/ 195 w 279"/>
              <a:gd name="T11" fmla="*/ 67 h 486"/>
              <a:gd name="T12" fmla="*/ 253 w 279"/>
              <a:gd name="T13" fmla="*/ 0 h 486"/>
              <a:gd name="T14" fmla="*/ 239 w 279"/>
              <a:gd name="T15" fmla="*/ 121 h 486"/>
              <a:gd name="T16" fmla="*/ 166 w 279"/>
              <a:gd name="T17" fmla="*/ 412 h 486"/>
              <a:gd name="T18" fmla="*/ 17 w 279"/>
              <a:gd name="T19" fmla="*/ 486 h 486"/>
              <a:gd name="T20" fmla="*/ 20 w 279"/>
              <a:gd name="T21" fmla="*/ 361 h 486"/>
              <a:gd name="T22" fmla="*/ 19 w 279"/>
              <a:gd name="T23" fmla="*/ 355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9" h="486">
                <a:moveTo>
                  <a:pt x="19" y="355"/>
                </a:moveTo>
                <a:cubicBezTo>
                  <a:pt x="13" y="334"/>
                  <a:pt x="6" y="314"/>
                  <a:pt x="3" y="293"/>
                </a:cubicBezTo>
                <a:cubicBezTo>
                  <a:pt x="0" y="269"/>
                  <a:pt x="3" y="245"/>
                  <a:pt x="10" y="222"/>
                </a:cubicBezTo>
                <a:cubicBezTo>
                  <a:pt x="14" y="210"/>
                  <a:pt x="20" y="198"/>
                  <a:pt x="28" y="188"/>
                </a:cubicBezTo>
                <a:cubicBezTo>
                  <a:pt x="53" y="154"/>
                  <a:pt x="97" y="144"/>
                  <a:pt x="131" y="123"/>
                </a:cubicBezTo>
                <a:cubicBezTo>
                  <a:pt x="155" y="108"/>
                  <a:pt x="175" y="88"/>
                  <a:pt x="195" y="67"/>
                </a:cubicBezTo>
                <a:cubicBezTo>
                  <a:pt x="215" y="45"/>
                  <a:pt x="235" y="24"/>
                  <a:pt x="253" y="0"/>
                </a:cubicBezTo>
                <a:cubicBezTo>
                  <a:pt x="236" y="31"/>
                  <a:pt x="236" y="84"/>
                  <a:pt x="239" y="121"/>
                </a:cubicBezTo>
                <a:cubicBezTo>
                  <a:pt x="246" y="221"/>
                  <a:pt x="279" y="356"/>
                  <a:pt x="166" y="412"/>
                </a:cubicBezTo>
                <a:cubicBezTo>
                  <a:pt x="139" y="425"/>
                  <a:pt x="17" y="486"/>
                  <a:pt x="17" y="486"/>
                </a:cubicBezTo>
                <a:cubicBezTo>
                  <a:pt x="25" y="446"/>
                  <a:pt x="31" y="402"/>
                  <a:pt x="20" y="361"/>
                </a:cubicBezTo>
                <a:cubicBezTo>
                  <a:pt x="20" y="359"/>
                  <a:pt x="19" y="357"/>
                  <a:pt x="19" y="355"/>
                </a:cubicBezTo>
                <a:close/>
              </a:path>
            </a:pathLst>
          </a:custGeom>
          <a:gradFill>
            <a:gsLst>
              <a:gs pos="91000">
                <a:schemeClr val="accent2">
                  <a:lumMod val="50000"/>
                </a:schemeClr>
              </a:gs>
              <a:gs pos="0">
                <a:schemeClr val="accent2"/>
              </a:gs>
            </a:gsLst>
            <a:lin ang="2700000" scaled="1"/>
          </a:gradFill>
          <a:ln>
            <a:noFill/>
          </a:ln>
        </p:spPr>
        <p:txBody>
          <a:bodyPr vert="horz" wrap="square" lIns="91440" tIns="45720" rIns="91440" bIns="45720" numCol="1" anchor="t" anchorCtr="0" compatLnSpc="1">
            <a:prstTxWarp prst="textNoShape">
              <a:avLst/>
            </a:prstTxWarp>
          </a:bodyPr>
          <a:lstStyle/>
          <a:p>
            <a:r>
              <a:rPr lang="en-US">
                <a:solidFill>
                  <a:srgbClr val="000000"/>
                </a:solidFill>
                <a:latin typeface="Rockwell" panose="02060603020205020403"/>
              </a:rPr>
              <a:t> </a:t>
            </a:r>
          </a:p>
        </p:txBody>
      </p:sp>
      <p:sp>
        <p:nvSpPr>
          <p:cNvPr id="590" name="leaf"/>
          <p:cNvSpPr>
            <a:spLocks/>
          </p:cNvSpPr>
          <p:nvPr/>
        </p:nvSpPr>
        <p:spPr bwMode="auto">
          <a:xfrm rot="21051952">
            <a:off x="4367727" y="985710"/>
            <a:ext cx="190313" cy="352280"/>
          </a:xfrm>
          <a:custGeom>
            <a:avLst/>
            <a:gdLst>
              <a:gd name="T0" fmla="*/ 38 w 353"/>
              <a:gd name="T1" fmla="*/ 218 h 491"/>
              <a:gd name="T2" fmla="*/ 94 w 353"/>
              <a:gd name="T3" fmla="*/ 159 h 491"/>
              <a:gd name="T4" fmla="*/ 164 w 353"/>
              <a:gd name="T5" fmla="*/ 117 h 491"/>
              <a:gd name="T6" fmla="*/ 226 w 353"/>
              <a:gd name="T7" fmla="*/ 65 h 491"/>
              <a:gd name="T8" fmla="*/ 281 w 353"/>
              <a:gd name="T9" fmla="*/ 0 h 491"/>
              <a:gd name="T10" fmla="*/ 267 w 353"/>
              <a:gd name="T11" fmla="*/ 120 h 491"/>
              <a:gd name="T12" fmla="*/ 244 w 353"/>
              <a:gd name="T13" fmla="*/ 433 h 491"/>
              <a:gd name="T14" fmla="*/ 32 w 353"/>
              <a:gd name="T15" fmla="*/ 491 h 491"/>
              <a:gd name="T16" fmla="*/ 43 w 353"/>
              <a:gd name="T17" fmla="*/ 448 h 491"/>
              <a:gd name="T18" fmla="*/ 25 w 353"/>
              <a:gd name="T19" fmla="*/ 388 h 491"/>
              <a:gd name="T20" fmla="*/ 38 w 353"/>
              <a:gd name="T21" fmla="*/ 218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3" h="491">
                <a:moveTo>
                  <a:pt x="38" y="218"/>
                </a:moveTo>
                <a:cubicBezTo>
                  <a:pt x="53" y="195"/>
                  <a:pt x="73" y="175"/>
                  <a:pt x="94" y="159"/>
                </a:cubicBezTo>
                <a:cubicBezTo>
                  <a:pt x="116" y="143"/>
                  <a:pt x="141" y="132"/>
                  <a:pt x="164" y="117"/>
                </a:cubicBezTo>
                <a:cubicBezTo>
                  <a:pt x="187" y="103"/>
                  <a:pt x="208" y="85"/>
                  <a:pt x="226" y="65"/>
                </a:cubicBezTo>
                <a:cubicBezTo>
                  <a:pt x="245" y="44"/>
                  <a:pt x="263" y="22"/>
                  <a:pt x="281" y="0"/>
                </a:cubicBezTo>
                <a:cubicBezTo>
                  <a:pt x="262" y="36"/>
                  <a:pt x="264" y="81"/>
                  <a:pt x="267" y="120"/>
                </a:cubicBezTo>
                <a:cubicBezTo>
                  <a:pt x="274" y="220"/>
                  <a:pt x="353" y="368"/>
                  <a:pt x="244" y="433"/>
                </a:cubicBezTo>
                <a:cubicBezTo>
                  <a:pt x="181" y="470"/>
                  <a:pt x="32" y="491"/>
                  <a:pt x="32" y="491"/>
                </a:cubicBezTo>
                <a:cubicBezTo>
                  <a:pt x="41" y="488"/>
                  <a:pt x="43" y="454"/>
                  <a:pt x="43" y="448"/>
                </a:cubicBezTo>
                <a:cubicBezTo>
                  <a:pt x="44" y="424"/>
                  <a:pt x="34" y="409"/>
                  <a:pt x="25" y="388"/>
                </a:cubicBezTo>
                <a:cubicBezTo>
                  <a:pt x="0" y="330"/>
                  <a:pt x="4" y="272"/>
                  <a:pt x="38" y="218"/>
                </a:cubicBezTo>
                <a:close/>
              </a:path>
            </a:pathLst>
          </a:custGeom>
          <a:gradFill>
            <a:gsLst>
              <a:gs pos="30000">
                <a:schemeClr val="accent2">
                  <a:lumMod val="75000"/>
                </a:schemeClr>
              </a:gs>
              <a:gs pos="100000">
                <a:schemeClr val="accent2">
                  <a:lumMod val="60000"/>
                  <a:lumOff val="40000"/>
                </a:schemeClr>
              </a:gs>
            </a:gsLst>
            <a:lin ang="2700000" scaled="1"/>
          </a:gradFill>
          <a:ln>
            <a:noFill/>
          </a:ln>
        </p:spPr>
        <p:txBody>
          <a:bodyPr vert="horz" wrap="square" lIns="91440" tIns="45720" rIns="91440" bIns="45720" numCol="1" anchor="t" anchorCtr="0" compatLnSpc="1">
            <a:prstTxWarp prst="textNoShape">
              <a:avLst/>
            </a:prstTxWarp>
          </a:bodyPr>
          <a:lstStyle/>
          <a:p>
            <a:endParaRPr lang="en-US">
              <a:solidFill>
                <a:srgbClr val="000000"/>
              </a:solidFill>
              <a:latin typeface="Rockwell" panose="02060603020205020403"/>
            </a:endParaRPr>
          </a:p>
        </p:txBody>
      </p:sp>
      <p:sp>
        <p:nvSpPr>
          <p:cNvPr id="591" name="leaf"/>
          <p:cNvSpPr>
            <a:spLocks/>
          </p:cNvSpPr>
          <p:nvPr/>
        </p:nvSpPr>
        <p:spPr bwMode="auto">
          <a:xfrm rot="1197307">
            <a:off x="5863448" y="2004315"/>
            <a:ext cx="190313" cy="352280"/>
          </a:xfrm>
          <a:custGeom>
            <a:avLst/>
            <a:gdLst>
              <a:gd name="T0" fmla="*/ 38 w 353"/>
              <a:gd name="T1" fmla="*/ 218 h 491"/>
              <a:gd name="T2" fmla="*/ 94 w 353"/>
              <a:gd name="T3" fmla="*/ 159 h 491"/>
              <a:gd name="T4" fmla="*/ 164 w 353"/>
              <a:gd name="T5" fmla="*/ 117 h 491"/>
              <a:gd name="T6" fmla="*/ 226 w 353"/>
              <a:gd name="T7" fmla="*/ 65 h 491"/>
              <a:gd name="T8" fmla="*/ 281 w 353"/>
              <a:gd name="T9" fmla="*/ 0 h 491"/>
              <a:gd name="T10" fmla="*/ 267 w 353"/>
              <a:gd name="T11" fmla="*/ 120 h 491"/>
              <a:gd name="T12" fmla="*/ 244 w 353"/>
              <a:gd name="T13" fmla="*/ 433 h 491"/>
              <a:gd name="T14" fmla="*/ 32 w 353"/>
              <a:gd name="T15" fmla="*/ 491 h 491"/>
              <a:gd name="T16" fmla="*/ 43 w 353"/>
              <a:gd name="T17" fmla="*/ 448 h 491"/>
              <a:gd name="T18" fmla="*/ 25 w 353"/>
              <a:gd name="T19" fmla="*/ 388 h 491"/>
              <a:gd name="T20" fmla="*/ 38 w 353"/>
              <a:gd name="T21" fmla="*/ 218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3" h="491">
                <a:moveTo>
                  <a:pt x="38" y="218"/>
                </a:moveTo>
                <a:cubicBezTo>
                  <a:pt x="53" y="195"/>
                  <a:pt x="73" y="175"/>
                  <a:pt x="94" y="159"/>
                </a:cubicBezTo>
                <a:cubicBezTo>
                  <a:pt x="116" y="143"/>
                  <a:pt x="141" y="132"/>
                  <a:pt x="164" y="117"/>
                </a:cubicBezTo>
                <a:cubicBezTo>
                  <a:pt x="187" y="103"/>
                  <a:pt x="208" y="85"/>
                  <a:pt x="226" y="65"/>
                </a:cubicBezTo>
                <a:cubicBezTo>
                  <a:pt x="245" y="44"/>
                  <a:pt x="263" y="22"/>
                  <a:pt x="281" y="0"/>
                </a:cubicBezTo>
                <a:cubicBezTo>
                  <a:pt x="262" y="36"/>
                  <a:pt x="264" y="81"/>
                  <a:pt x="267" y="120"/>
                </a:cubicBezTo>
                <a:cubicBezTo>
                  <a:pt x="274" y="220"/>
                  <a:pt x="353" y="368"/>
                  <a:pt x="244" y="433"/>
                </a:cubicBezTo>
                <a:cubicBezTo>
                  <a:pt x="181" y="470"/>
                  <a:pt x="32" y="491"/>
                  <a:pt x="32" y="491"/>
                </a:cubicBezTo>
                <a:cubicBezTo>
                  <a:pt x="41" y="488"/>
                  <a:pt x="43" y="454"/>
                  <a:pt x="43" y="448"/>
                </a:cubicBezTo>
                <a:cubicBezTo>
                  <a:pt x="44" y="424"/>
                  <a:pt x="34" y="409"/>
                  <a:pt x="25" y="388"/>
                </a:cubicBezTo>
                <a:cubicBezTo>
                  <a:pt x="0" y="330"/>
                  <a:pt x="4" y="272"/>
                  <a:pt x="38" y="218"/>
                </a:cubicBezTo>
                <a:close/>
              </a:path>
            </a:pathLst>
          </a:custGeom>
          <a:gradFill>
            <a:gsLst>
              <a:gs pos="30000">
                <a:schemeClr val="accent2">
                  <a:lumMod val="75000"/>
                </a:schemeClr>
              </a:gs>
              <a:gs pos="100000">
                <a:schemeClr val="accent2">
                  <a:lumMod val="60000"/>
                  <a:lumOff val="40000"/>
                </a:schemeClr>
              </a:gs>
            </a:gsLst>
            <a:lin ang="2700000" scaled="1"/>
          </a:gradFill>
          <a:ln>
            <a:noFill/>
          </a:ln>
        </p:spPr>
        <p:txBody>
          <a:bodyPr vert="horz" wrap="square" lIns="91440" tIns="45720" rIns="91440" bIns="45720" numCol="1" anchor="t" anchorCtr="0" compatLnSpc="1">
            <a:prstTxWarp prst="textNoShape">
              <a:avLst/>
            </a:prstTxWarp>
          </a:bodyPr>
          <a:lstStyle/>
          <a:p>
            <a:endParaRPr lang="en-US">
              <a:solidFill>
                <a:srgbClr val="000000"/>
              </a:solidFill>
              <a:latin typeface="Rockwell" panose="02060603020205020403"/>
            </a:endParaRPr>
          </a:p>
        </p:txBody>
      </p:sp>
      <p:sp>
        <p:nvSpPr>
          <p:cNvPr id="592" name="leaf"/>
          <p:cNvSpPr>
            <a:spLocks/>
          </p:cNvSpPr>
          <p:nvPr/>
        </p:nvSpPr>
        <p:spPr bwMode="auto">
          <a:xfrm rot="5504368">
            <a:off x="5775484" y="2831223"/>
            <a:ext cx="223268" cy="291329"/>
          </a:xfrm>
          <a:custGeom>
            <a:avLst/>
            <a:gdLst>
              <a:gd name="T0" fmla="*/ 19 w 279"/>
              <a:gd name="T1" fmla="*/ 355 h 486"/>
              <a:gd name="T2" fmla="*/ 3 w 279"/>
              <a:gd name="T3" fmla="*/ 293 h 486"/>
              <a:gd name="T4" fmla="*/ 10 w 279"/>
              <a:gd name="T5" fmla="*/ 222 h 486"/>
              <a:gd name="T6" fmla="*/ 28 w 279"/>
              <a:gd name="T7" fmla="*/ 188 h 486"/>
              <a:gd name="T8" fmla="*/ 131 w 279"/>
              <a:gd name="T9" fmla="*/ 123 h 486"/>
              <a:gd name="T10" fmla="*/ 195 w 279"/>
              <a:gd name="T11" fmla="*/ 67 h 486"/>
              <a:gd name="T12" fmla="*/ 253 w 279"/>
              <a:gd name="T13" fmla="*/ 0 h 486"/>
              <a:gd name="T14" fmla="*/ 239 w 279"/>
              <a:gd name="T15" fmla="*/ 121 h 486"/>
              <a:gd name="T16" fmla="*/ 166 w 279"/>
              <a:gd name="T17" fmla="*/ 412 h 486"/>
              <a:gd name="T18" fmla="*/ 17 w 279"/>
              <a:gd name="T19" fmla="*/ 486 h 486"/>
              <a:gd name="T20" fmla="*/ 20 w 279"/>
              <a:gd name="T21" fmla="*/ 361 h 486"/>
              <a:gd name="T22" fmla="*/ 19 w 279"/>
              <a:gd name="T23" fmla="*/ 355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9" h="486">
                <a:moveTo>
                  <a:pt x="19" y="355"/>
                </a:moveTo>
                <a:cubicBezTo>
                  <a:pt x="13" y="334"/>
                  <a:pt x="6" y="314"/>
                  <a:pt x="3" y="293"/>
                </a:cubicBezTo>
                <a:cubicBezTo>
                  <a:pt x="0" y="269"/>
                  <a:pt x="3" y="245"/>
                  <a:pt x="10" y="222"/>
                </a:cubicBezTo>
                <a:cubicBezTo>
                  <a:pt x="14" y="210"/>
                  <a:pt x="20" y="198"/>
                  <a:pt x="28" y="188"/>
                </a:cubicBezTo>
                <a:cubicBezTo>
                  <a:pt x="53" y="154"/>
                  <a:pt x="97" y="144"/>
                  <a:pt x="131" y="123"/>
                </a:cubicBezTo>
                <a:cubicBezTo>
                  <a:pt x="155" y="108"/>
                  <a:pt x="175" y="88"/>
                  <a:pt x="195" y="67"/>
                </a:cubicBezTo>
                <a:cubicBezTo>
                  <a:pt x="215" y="45"/>
                  <a:pt x="235" y="24"/>
                  <a:pt x="253" y="0"/>
                </a:cubicBezTo>
                <a:cubicBezTo>
                  <a:pt x="236" y="31"/>
                  <a:pt x="236" y="84"/>
                  <a:pt x="239" y="121"/>
                </a:cubicBezTo>
                <a:cubicBezTo>
                  <a:pt x="246" y="221"/>
                  <a:pt x="279" y="356"/>
                  <a:pt x="166" y="412"/>
                </a:cubicBezTo>
                <a:cubicBezTo>
                  <a:pt x="139" y="425"/>
                  <a:pt x="17" y="486"/>
                  <a:pt x="17" y="486"/>
                </a:cubicBezTo>
                <a:cubicBezTo>
                  <a:pt x="25" y="446"/>
                  <a:pt x="31" y="402"/>
                  <a:pt x="20" y="361"/>
                </a:cubicBezTo>
                <a:cubicBezTo>
                  <a:pt x="20" y="359"/>
                  <a:pt x="19" y="357"/>
                  <a:pt x="19" y="355"/>
                </a:cubicBezTo>
                <a:close/>
              </a:path>
            </a:pathLst>
          </a:custGeom>
          <a:gradFill>
            <a:gsLst>
              <a:gs pos="91000">
                <a:schemeClr val="accent2">
                  <a:lumMod val="50000"/>
                </a:schemeClr>
              </a:gs>
              <a:gs pos="0">
                <a:schemeClr val="accent2"/>
              </a:gs>
            </a:gsLst>
            <a:lin ang="2700000" scaled="1"/>
          </a:gradFill>
          <a:ln>
            <a:noFill/>
          </a:ln>
        </p:spPr>
        <p:txBody>
          <a:bodyPr vert="horz" wrap="square" lIns="91440" tIns="45720" rIns="91440" bIns="45720" numCol="1" anchor="t" anchorCtr="0" compatLnSpc="1">
            <a:prstTxWarp prst="textNoShape">
              <a:avLst/>
            </a:prstTxWarp>
          </a:bodyPr>
          <a:lstStyle/>
          <a:p>
            <a:r>
              <a:rPr lang="en-US">
                <a:solidFill>
                  <a:srgbClr val="000000"/>
                </a:solidFill>
                <a:latin typeface="Rockwell" panose="02060603020205020403"/>
              </a:rPr>
              <a:t> </a:t>
            </a:r>
          </a:p>
        </p:txBody>
      </p:sp>
      <p:sp>
        <p:nvSpPr>
          <p:cNvPr id="593" name="leaf"/>
          <p:cNvSpPr>
            <a:spLocks/>
          </p:cNvSpPr>
          <p:nvPr/>
        </p:nvSpPr>
        <p:spPr bwMode="auto">
          <a:xfrm rot="3419265">
            <a:off x="5802815" y="2762927"/>
            <a:ext cx="217026" cy="225971"/>
          </a:xfrm>
          <a:custGeom>
            <a:avLst/>
            <a:gdLst>
              <a:gd name="T0" fmla="*/ 38 w 353"/>
              <a:gd name="T1" fmla="*/ 218 h 491"/>
              <a:gd name="T2" fmla="*/ 94 w 353"/>
              <a:gd name="T3" fmla="*/ 159 h 491"/>
              <a:gd name="T4" fmla="*/ 164 w 353"/>
              <a:gd name="T5" fmla="*/ 117 h 491"/>
              <a:gd name="T6" fmla="*/ 226 w 353"/>
              <a:gd name="T7" fmla="*/ 65 h 491"/>
              <a:gd name="T8" fmla="*/ 281 w 353"/>
              <a:gd name="T9" fmla="*/ 0 h 491"/>
              <a:gd name="T10" fmla="*/ 267 w 353"/>
              <a:gd name="T11" fmla="*/ 120 h 491"/>
              <a:gd name="T12" fmla="*/ 244 w 353"/>
              <a:gd name="T13" fmla="*/ 433 h 491"/>
              <a:gd name="T14" fmla="*/ 32 w 353"/>
              <a:gd name="T15" fmla="*/ 491 h 491"/>
              <a:gd name="T16" fmla="*/ 43 w 353"/>
              <a:gd name="T17" fmla="*/ 448 h 491"/>
              <a:gd name="T18" fmla="*/ 25 w 353"/>
              <a:gd name="T19" fmla="*/ 388 h 491"/>
              <a:gd name="T20" fmla="*/ 38 w 353"/>
              <a:gd name="T21" fmla="*/ 218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3" h="491">
                <a:moveTo>
                  <a:pt x="38" y="218"/>
                </a:moveTo>
                <a:cubicBezTo>
                  <a:pt x="53" y="195"/>
                  <a:pt x="73" y="175"/>
                  <a:pt x="94" y="159"/>
                </a:cubicBezTo>
                <a:cubicBezTo>
                  <a:pt x="116" y="143"/>
                  <a:pt x="141" y="132"/>
                  <a:pt x="164" y="117"/>
                </a:cubicBezTo>
                <a:cubicBezTo>
                  <a:pt x="187" y="103"/>
                  <a:pt x="208" y="85"/>
                  <a:pt x="226" y="65"/>
                </a:cubicBezTo>
                <a:cubicBezTo>
                  <a:pt x="245" y="44"/>
                  <a:pt x="263" y="22"/>
                  <a:pt x="281" y="0"/>
                </a:cubicBezTo>
                <a:cubicBezTo>
                  <a:pt x="262" y="36"/>
                  <a:pt x="264" y="81"/>
                  <a:pt x="267" y="120"/>
                </a:cubicBezTo>
                <a:cubicBezTo>
                  <a:pt x="274" y="220"/>
                  <a:pt x="353" y="368"/>
                  <a:pt x="244" y="433"/>
                </a:cubicBezTo>
                <a:cubicBezTo>
                  <a:pt x="181" y="470"/>
                  <a:pt x="32" y="491"/>
                  <a:pt x="32" y="491"/>
                </a:cubicBezTo>
                <a:cubicBezTo>
                  <a:pt x="41" y="488"/>
                  <a:pt x="43" y="454"/>
                  <a:pt x="43" y="448"/>
                </a:cubicBezTo>
                <a:cubicBezTo>
                  <a:pt x="44" y="424"/>
                  <a:pt x="34" y="409"/>
                  <a:pt x="25" y="388"/>
                </a:cubicBezTo>
                <a:cubicBezTo>
                  <a:pt x="0" y="330"/>
                  <a:pt x="4" y="272"/>
                  <a:pt x="38" y="218"/>
                </a:cubicBezTo>
                <a:close/>
              </a:path>
            </a:pathLst>
          </a:custGeom>
          <a:gradFill>
            <a:gsLst>
              <a:gs pos="30000">
                <a:schemeClr val="accent2">
                  <a:lumMod val="75000"/>
                </a:schemeClr>
              </a:gs>
              <a:gs pos="100000">
                <a:schemeClr val="accent2">
                  <a:lumMod val="60000"/>
                  <a:lumOff val="40000"/>
                </a:schemeClr>
              </a:gs>
            </a:gsLst>
            <a:lin ang="2700000" scaled="1"/>
          </a:gradFill>
          <a:ln>
            <a:noFill/>
          </a:ln>
        </p:spPr>
        <p:txBody>
          <a:bodyPr vert="horz" wrap="square" lIns="91440" tIns="45720" rIns="91440" bIns="45720" numCol="1" anchor="t" anchorCtr="0" compatLnSpc="1">
            <a:prstTxWarp prst="textNoShape">
              <a:avLst/>
            </a:prstTxWarp>
          </a:bodyPr>
          <a:lstStyle/>
          <a:p>
            <a:endParaRPr lang="en-US">
              <a:solidFill>
                <a:srgbClr val="000000"/>
              </a:solidFill>
              <a:latin typeface="Rockwell" panose="02060603020205020403"/>
            </a:endParaRPr>
          </a:p>
        </p:txBody>
      </p:sp>
      <p:sp>
        <p:nvSpPr>
          <p:cNvPr id="596" name="leaf"/>
          <p:cNvSpPr>
            <a:spLocks/>
          </p:cNvSpPr>
          <p:nvPr/>
        </p:nvSpPr>
        <p:spPr bwMode="auto">
          <a:xfrm rot="21051952">
            <a:off x="6387922" y="1330335"/>
            <a:ext cx="190313" cy="352280"/>
          </a:xfrm>
          <a:custGeom>
            <a:avLst/>
            <a:gdLst>
              <a:gd name="T0" fmla="*/ 38 w 353"/>
              <a:gd name="T1" fmla="*/ 218 h 491"/>
              <a:gd name="T2" fmla="*/ 94 w 353"/>
              <a:gd name="T3" fmla="*/ 159 h 491"/>
              <a:gd name="T4" fmla="*/ 164 w 353"/>
              <a:gd name="T5" fmla="*/ 117 h 491"/>
              <a:gd name="T6" fmla="*/ 226 w 353"/>
              <a:gd name="T7" fmla="*/ 65 h 491"/>
              <a:gd name="T8" fmla="*/ 281 w 353"/>
              <a:gd name="T9" fmla="*/ 0 h 491"/>
              <a:gd name="T10" fmla="*/ 267 w 353"/>
              <a:gd name="T11" fmla="*/ 120 h 491"/>
              <a:gd name="T12" fmla="*/ 244 w 353"/>
              <a:gd name="T13" fmla="*/ 433 h 491"/>
              <a:gd name="T14" fmla="*/ 32 w 353"/>
              <a:gd name="T15" fmla="*/ 491 h 491"/>
              <a:gd name="T16" fmla="*/ 43 w 353"/>
              <a:gd name="T17" fmla="*/ 448 h 491"/>
              <a:gd name="T18" fmla="*/ 25 w 353"/>
              <a:gd name="T19" fmla="*/ 388 h 491"/>
              <a:gd name="T20" fmla="*/ 38 w 353"/>
              <a:gd name="T21" fmla="*/ 218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3" h="491">
                <a:moveTo>
                  <a:pt x="38" y="218"/>
                </a:moveTo>
                <a:cubicBezTo>
                  <a:pt x="53" y="195"/>
                  <a:pt x="73" y="175"/>
                  <a:pt x="94" y="159"/>
                </a:cubicBezTo>
                <a:cubicBezTo>
                  <a:pt x="116" y="143"/>
                  <a:pt x="141" y="132"/>
                  <a:pt x="164" y="117"/>
                </a:cubicBezTo>
                <a:cubicBezTo>
                  <a:pt x="187" y="103"/>
                  <a:pt x="208" y="85"/>
                  <a:pt x="226" y="65"/>
                </a:cubicBezTo>
                <a:cubicBezTo>
                  <a:pt x="245" y="44"/>
                  <a:pt x="263" y="22"/>
                  <a:pt x="281" y="0"/>
                </a:cubicBezTo>
                <a:cubicBezTo>
                  <a:pt x="262" y="36"/>
                  <a:pt x="264" y="81"/>
                  <a:pt x="267" y="120"/>
                </a:cubicBezTo>
                <a:cubicBezTo>
                  <a:pt x="274" y="220"/>
                  <a:pt x="353" y="368"/>
                  <a:pt x="244" y="433"/>
                </a:cubicBezTo>
                <a:cubicBezTo>
                  <a:pt x="181" y="470"/>
                  <a:pt x="32" y="491"/>
                  <a:pt x="32" y="491"/>
                </a:cubicBezTo>
                <a:cubicBezTo>
                  <a:pt x="41" y="488"/>
                  <a:pt x="43" y="454"/>
                  <a:pt x="43" y="448"/>
                </a:cubicBezTo>
                <a:cubicBezTo>
                  <a:pt x="44" y="424"/>
                  <a:pt x="34" y="409"/>
                  <a:pt x="25" y="388"/>
                </a:cubicBezTo>
                <a:cubicBezTo>
                  <a:pt x="0" y="330"/>
                  <a:pt x="4" y="272"/>
                  <a:pt x="38" y="218"/>
                </a:cubicBezTo>
                <a:close/>
              </a:path>
            </a:pathLst>
          </a:custGeom>
          <a:gradFill>
            <a:gsLst>
              <a:gs pos="30000">
                <a:schemeClr val="accent2">
                  <a:lumMod val="75000"/>
                </a:schemeClr>
              </a:gs>
              <a:gs pos="100000">
                <a:schemeClr val="accent2">
                  <a:lumMod val="60000"/>
                  <a:lumOff val="40000"/>
                </a:schemeClr>
              </a:gs>
            </a:gsLst>
            <a:lin ang="2700000" scaled="1"/>
          </a:gradFill>
          <a:ln>
            <a:noFill/>
          </a:ln>
        </p:spPr>
        <p:txBody>
          <a:bodyPr vert="horz" wrap="square" lIns="91440" tIns="45720" rIns="91440" bIns="45720" numCol="1" anchor="t" anchorCtr="0" compatLnSpc="1">
            <a:prstTxWarp prst="textNoShape">
              <a:avLst/>
            </a:prstTxWarp>
          </a:bodyPr>
          <a:lstStyle/>
          <a:p>
            <a:endParaRPr lang="en-US">
              <a:solidFill>
                <a:srgbClr val="000000"/>
              </a:solidFill>
              <a:latin typeface="Rockwell" panose="02060603020205020403"/>
            </a:endParaRPr>
          </a:p>
        </p:txBody>
      </p:sp>
      <p:sp>
        <p:nvSpPr>
          <p:cNvPr id="597" name="leaf"/>
          <p:cNvSpPr>
            <a:spLocks/>
          </p:cNvSpPr>
          <p:nvPr/>
        </p:nvSpPr>
        <p:spPr bwMode="auto">
          <a:xfrm rot="20765677" flipH="1">
            <a:off x="3210132" y="2332371"/>
            <a:ext cx="190313" cy="352280"/>
          </a:xfrm>
          <a:custGeom>
            <a:avLst/>
            <a:gdLst>
              <a:gd name="T0" fmla="*/ 38 w 353"/>
              <a:gd name="T1" fmla="*/ 218 h 491"/>
              <a:gd name="T2" fmla="*/ 94 w 353"/>
              <a:gd name="T3" fmla="*/ 159 h 491"/>
              <a:gd name="T4" fmla="*/ 164 w 353"/>
              <a:gd name="T5" fmla="*/ 117 h 491"/>
              <a:gd name="T6" fmla="*/ 226 w 353"/>
              <a:gd name="T7" fmla="*/ 65 h 491"/>
              <a:gd name="T8" fmla="*/ 281 w 353"/>
              <a:gd name="T9" fmla="*/ 0 h 491"/>
              <a:gd name="T10" fmla="*/ 267 w 353"/>
              <a:gd name="T11" fmla="*/ 120 h 491"/>
              <a:gd name="T12" fmla="*/ 244 w 353"/>
              <a:gd name="T13" fmla="*/ 433 h 491"/>
              <a:gd name="T14" fmla="*/ 32 w 353"/>
              <a:gd name="T15" fmla="*/ 491 h 491"/>
              <a:gd name="T16" fmla="*/ 43 w 353"/>
              <a:gd name="T17" fmla="*/ 448 h 491"/>
              <a:gd name="T18" fmla="*/ 25 w 353"/>
              <a:gd name="T19" fmla="*/ 388 h 491"/>
              <a:gd name="T20" fmla="*/ 38 w 353"/>
              <a:gd name="T21" fmla="*/ 218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3" h="491">
                <a:moveTo>
                  <a:pt x="38" y="218"/>
                </a:moveTo>
                <a:cubicBezTo>
                  <a:pt x="53" y="195"/>
                  <a:pt x="73" y="175"/>
                  <a:pt x="94" y="159"/>
                </a:cubicBezTo>
                <a:cubicBezTo>
                  <a:pt x="116" y="143"/>
                  <a:pt x="141" y="132"/>
                  <a:pt x="164" y="117"/>
                </a:cubicBezTo>
                <a:cubicBezTo>
                  <a:pt x="187" y="103"/>
                  <a:pt x="208" y="85"/>
                  <a:pt x="226" y="65"/>
                </a:cubicBezTo>
                <a:cubicBezTo>
                  <a:pt x="245" y="44"/>
                  <a:pt x="263" y="22"/>
                  <a:pt x="281" y="0"/>
                </a:cubicBezTo>
                <a:cubicBezTo>
                  <a:pt x="262" y="36"/>
                  <a:pt x="264" y="81"/>
                  <a:pt x="267" y="120"/>
                </a:cubicBezTo>
                <a:cubicBezTo>
                  <a:pt x="274" y="220"/>
                  <a:pt x="353" y="368"/>
                  <a:pt x="244" y="433"/>
                </a:cubicBezTo>
                <a:cubicBezTo>
                  <a:pt x="181" y="470"/>
                  <a:pt x="32" y="491"/>
                  <a:pt x="32" y="491"/>
                </a:cubicBezTo>
                <a:cubicBezTo>
                  <a:pt x="41" y="488"/>
                  <a:pt x="43" y="454"/>
                  <a:pt x="43" y="448"/>
                </a:cubicBezTo>
                <a:cubicBezTo>
                  <a:pt x="44" y="424"/>
                  <a:pt x="34" y="409"/>
                  <a:pt x="25" y="388"/>
                </a:cubicBezTo>
                <a:cubicBezTo>
                  <a:pt x="0" y="330"/>
                  <a:pt x="4" y="272"/>
                  <a:pt x="38" y="218"/>
                </a:cubicBezTo>
                <a:close/>
              </a:path>
            </a:pathLst>
          </a:custGeom>
          <a:gradFill>
            <a:gsLst>
              <a:gs pos="30000">
                <a:schemeClr val="accent2">
                  <a:lumMod val="75000"/>
                </a:schemeClr>
              </a:gs>
              <a:gs pos="100000">
                <a:schemeClr val="accent2">
                  <a:lumMod val="60000"/>
                  <a:lumOff val="40000"/>
                </a:schemeClr>
              </a:gs>
            </a:gsLst>
            <a:lin ang="2700000" scaled="1"/>
          </a:gradFill>
          <a:ln>
            <a:noFill/>
          </a:ln>
        </p:spPr>
        <p:txBody>
          <a:bodyPr vert="horz" wrap="square" lIns="91440" tIns="45720" rIns="91440" bIns="45720" numCol="1" anchor="t" anchorCtr="0" compatLnSpc="1">
            <a:prstTxWarp prst="textNoShape">
              <a:avLst/>
            </a:prstTxWarp>
          </a:bodyPr>
          <a:lstStyle/>
          <a:p>
            <a:endParaRPr lang="en-US">
              <a:solidFill>
                <a:srgbClr val="000000"/>
              </a:solidFill>
              <a:latin typeface="Rockwell" panose="02060603020205020403"/>
            </a:endParaRPr>
          </a:p>
        </p:txBody>
      </p:sp>
      <p:sp>
        <p:nvSpPr>
          <p:cNvPr id="600" name="leaf"/>
          <p:cNvSpPr>
            <a:spLocks/>
          </p:cNvSpPr>
          <p:nvPr/>
        </p:nvSpPr>
        <p:spPr bwMode="auto">
          <a:xfrm rot="18956652">
            <a:off x="5089512" y="686485"/>
            <a:ext cx="190313" cy="352280"/>
          </a:xfrm>
          <a:custGeom>
            <a:avLst/>
            <a:gdLst>
              <a:gd name="T0" fmla="*/ 38 w 353"/>
              <a:gd name="T1" fmla="*/ 218 h 491"/>
              <a:gd name="T2" fmla="*/ 94 w 353"/>
              <a:gd name="T3" fmla="*/ 159 h 491"/>
              <a:gd name="T4" fmla="*/ 164 w 353"/>
              <a:gd name="T5" fmla="*/ 117 h 491"/>
              <a:gd name="T6" fmla="*/ 226 w 353"/>
              <a:gd name="T7" fmla="*/ 65 h 491"/>
              <a:gd name="T8" fmla="*/ 281 w 353"/>
              <a:gd name="T9" fmla="*/ 0 h 491"/>
              <a:gd name="T10" fmla="*/ 267 w 353"/>
              <a:gd name="T11" fmla="*/ 120 h 491"/>
              <a:gd name="T12" fmla="*/ 244 w 353"/>
              <a:gd name="T13" fmla="*/ 433 h 491"/>
              <a:gd name="T14" fmla="*/ 32 w 353"/>
              <a:gd name="T15" fmla="*/ 491 h 491"/>
              <a:gd name="T16" fmla="*/ 43 w 353"/>
              <a:gd name="T17" fmla="*/ 448 h 491"/>
              <a:gd name="T18" fmla="*/ 25 w 353"/>
              <a:gd name="T19" fmla="*/ 388 h 491"/>
              <a:gd name="T20" fmla="*/ 38 w 353"/>
              <a:gd name="T21" fmla="*/ 218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3" h="491">
                <a:moveTo>
                  <a:pt x="38" y="218"/>
                </a:moveTo>
                <a:cubicBezTo>
                  <a:pt x="53" y="195"/>
                  <a:pt x="73" y="175"/>
                  <a:pt x="94" y="159"/>
                </a:cubicBezTo>
                <a:cubicBezTo>
                  <a:pt x="116" y="143"/>
                  <a:pt x="141" y="132"/>
                  <a:pt x="164" y="117"/>
                </a:cubicBezTo>
                <a:cubicBezTo>
                  <a:pt x="187" y="103"/>
                  <a:pt x="208" y="85"/>
                  <a:pt x="226" y="65"/>
                </a:cubicBezTo>
                <a:cubicBezTo>
                  <a:pt x="245" y="44"/>
                  <a:pt x="263" y="22"/>
                  <a:pt x="281" y="0"/>
                </a:cubicBezTo>
                <a:cubicBezTo>
                  <a:pt x="262" y="36"/>
                  <a:pt x="264" y="81"/>
                  <a:pt x="267" y="120"/>
                </a:cubicBezTo>
                <a:cubicBezTo>
                  <a:pt x="274" y="220"/>
                  <a:pt x="353" y="368"/>
                  <a:pt x="244" y="433"/>
                </a:cubicBezTo>
                <a:cubicBezTo>
                  <a:pt x="181" y="470"/>
                  <a:pt x="32" y="491"/>
                  <a:pt x="32" y="491"/>
                </a:cubicBezTo>
                <a:cubicBezTo>
                  <a:pt x="41" y="488"/>
                  <a:pt x="43" y="454"/>
                  <a:pt x="43" y="448"/>
                </a:cubicBezTo>
                <a:cubicBezTo>
                  <a:pt x="44" y="424"/>
                  <a:pt x="34" y="409"/>
                  <a:pt x="25" y="388"/>
                </a:cubicBezTo>
                <a:cubicBezTo>
                  <a:pt x="0" y="330"/>
                  <a:pt x="4" y="272"/>
                  <a:pt x="38" y="218"/>
                </a:cubicBezTo>
                <a:close/>
              </a:path>
            </a:pathLst>
          </a:custGeom>
          <a:gradFill>
            <a:gsLst>
              <a:gs pos="30000">
                <a:schemeClr val="accent2">
                  <a:lumMod val="75000"/>
                </a:schemeClr>
              </a:gs>
              <a:gs pos="100000">
                <a:schemeClr val="accent2">
                  <a:lumMod val="60000"/>
                  <a:lumOff val="40000"/>
                </a:schemeClr>
              </a:gs>
            </a:gsLst>
            <a:lin ang="2700000" scaled="1"/>
          </a:gradFill>
          <a:ln>
            <a:noFill/>
          </a:ln>
        </p:spPr>
        <p:txBody>
          <a:bodyPr vert="horz" wrap="square" lIns="91440" tIns="45720" rIns="91440" bIns="45720" numCol="1" anchor="t" anchorCtr="0" compatLnSpc="1">
            <a:prstTxWarp prst="textNoShape">
              <a:avLst/>
            </a:prstTxWarp>
          </a:bodyPr>
          <a:lstStyle/>
          <a:p>
            <a:endParaRPr lang="en-US">
              <a:solidFill>
                <a:srgbClr val="000000"/>
              </a:solidFill>
              <a:latin typeface="Rockwell" panose="02060603020205020403"/>
            </a:endParaRPr>
          </a:p>
        </p:txBody>
      </p:sp>
      <p:sp>
        <p:nvSpPr>
          <p:cNvPr id="257" name="pencil icon tree"/>
          <p:cNvSpPr txBox="1"/>
          <p:nvPr/>
        </p:nvSpPr>
        <p:spPr>
          <a:xfrm>
            <a:off x="381006" y="6096000"/>
            <a:ext cx="9143999" cy="584775"/>
          </a:xfrm>
          <a:prstGeom prst="rect">
            <a:avLst/>
          </a:prstGeom>
          <a:noFill/>
        </p:spPr>
        <p:txBody>
          <a:bodyPr wrap="square" rtlCol="0">
            <a:spAutoFit/>
          </a:bodyPr>
          <a:lstStyle/>
          <a:p>
            <a:pPr algn="ctr"/>
            <a:r>
              <a:rPr lang="en-US" sz="3200" b="1">
                <a:solidFill>
                  <a:prstClr val="white"/>
                </a:solidFill>
                <a:effectLst>
                  <a:outerShdw blurRad="38100" dist="38100" dir="2700000" algn="tl">
                    <a:srgbClr val="000000">
                      <a:alpha val="43137"/>
                    </a:srgbClr>
                  </a:outerShdw>
                </a:effectLst>
                <a:latin typeface="+mj-lt"/>
                <a:cs typeface="Arabic Typesetting" panose="03020402040406030203" pitchFamily="66" charset="-78"/>
              </a:rPr>
              <a:t>Who Can Support you with Attendance?</a:t>
            </a:r>
          </a:p>
        </p:txBody>
      </p:sp>
      <p:sp>
        <p:nvSpPr>
          <p:cNvPr id="681" name="leaf"/>
          <p:cNvSpPr>
            <a:spLocks/>
          </p:cNvSpPr>
          <p:nvPr/>
        </p:nvSpPr>
        <p:spPr bwMode="auto">
          <a:xfrm rot="14587594">
            <a:off x="3410675" y="3617737"/>
            <a:ext cx="253751" cy="264210"/>
          </a:xfrm>
          <a:custGeom>
            <a:avLst/>
            <a:gdLst>
              <a:gd name="T0" fmla="*/ 38 w 353"/>
              <a:gd name="T1" fmla="*/ 218 h 491"/>
              <a:gd name="T2" fmla="*/ 94 w 353"/>
              <a:gd name="T3" fmla="*/ 159 h 491"/>
              <a:gd name="T4" fmla="*/ 164 w 353"/>
              <a:gd name="T5" fmla="*/ 117 h 491"/>
              <a:gd name="T6" fmla="*/ 226 w 353"/>
              <a:gd name="T7" fmla="*/ 65 h 491"/>
              <a:gd name="T8" fmla="*/ 281 w 353"/>
              <a:gd name="T9" fmla="*/ 0 h 491"/>
              <a:gd name="T10" fmla="*/ 267 w 353"/>
              <a:gd name="T11" fmla="*/ 120 h 491"/>
              <a:gd name="T12" fmla="*/ 244 w 353"/>
              <a:gd name="T13" fmla="*/ 433 h 491"/>
              <a:gd name="T14" fmla="*/ 32 w 353"/>
              <a:gd name="T15" fmla="*/ 491 h 491"/>
              <a:gd name="T16" fmla="*/ 43 w 353"/>
              <a:gd name="T17" fmla="*/ 448 h 491"/>
              <a:gd name="T18" fmla="*/ 25 w 353"/>
              <a:gd name="T19" fmla="*/ 388 h 491"/>
              <a:gd name="T20" fmla="*/ 38 w 353"/>
              <a:gd name="T21" fmla="*/ 218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3" h="491">
                <a:moveTo>
                  <a:pt x="38" y="218"/>
                </a:moveTo>
                <a:cubicBezTo>
                  <a:pt x="53" y="195"/>
                  <a:pt x="73" y="175"/>
                  <a:pt x="94" y="159"/>
                </a:cubicBezTo>
                <a:cubicBezTo>
                  <a:pt x="116" y="143"/>
                  <a:pt x="141" y="132"/>
                  <a:pt x="164" y="117"/>
                </a:cubicBezTo>
                <a:cubicBezTo>
                  <a:pt x="187" y="103"/>
                  <a:pt x="208" y="85"/>
                  <a:pt x="226" y="65"/>
                </a:cubicBezTo>
                <a:cubicBezTo>
                  <a:pt x="245" y="44"/>
                  <a:pt x="263" y="22"/>
                  <a:pt x="281" y="0"/>
                </a:cubicBezTo>
                <a:cubicBezTo>
                  <a:pt x="262" y="36"/>
                  <a:pt x="264" y="81"/>
                  <a:pt x="267" y="120"/>
                </a:cubicBezTo>
                <a:cubicBezTo>
                  <a:pt x="274" y="220"/>
                  <a:pt x="353" y="368"/>
                  <a:pt x="244" y="433"/>
                </a:cubicBezTo>
                <a:cubicBezTo>
                  <a:pt x="181" y="470"/>
                  <a:pt x="32" y="491"/>
                  <a:pt x="32" y="491"/>
                </a:cubicBezTo>
                <a:cubicBezTo>
                  <a:pt x="41" y="488"/>
                  <a:pt x="43" y="454"/>
                  <a:pt x="43" y="448"/>
                </a:cubicBezTo>
                <a:cubicBezTo>
                  <a:pt x="44" y="424"/>
                  <a:pt x="34" y="409"/>
                  <a:pt x="25" y="388"/>
                </a:cubicBezTo>
                <a:cubicBezTo>
                  <a:pt x="0" y="330"/>
                  <a:pt x="4" y="272"/>
                  <a:pt x="38" y="218"/>
                </a:cubicBezTo>
                <a:close/>
              </a:path>
            </a:pathLst>
          </a:custGeom>
          <a:gradFill>
            <a:gsLst>
              <a:gs pos="30000">
                <a:schemeClr val="accent2">
                  <a:lumMod val="75000"/>
                </a:schemeClr>
              </a:gs>
              <a:gs pos="100000">
                <a:schemeClr val="accent2">
                  <a:lumMod val="60000"/>
                  <a:lumOff val="40000"/>
                </a:schemeClr>
              </a:gs>
            </a:gsLst>
            <a:lin ang="2700000" scaled="1"/>
          </a:gradFill>
          <a:ln>
            <a:noFill/>
          </a:ln>
        </p:spPr>
        <p:txBody>
          <a:bodyPr vert="horz" wrap="square" lIns="91440" tIns="45720" rIns="91440" bIns="45720" numCol="1" anchor="t" anchorCtr="0" compatLnSpc="1">
            <a:prstTxWarp prst="textNoShape">
              <a:avLst/>
            </a:prstTxWarp>
          </a:bodyPr>
          <a:lstStyle/>
          <a:p>
            <a:endParaRPr lang="en-US">
              <a:solidFill>
                <a:srgbClr val="000000"/>
              </a:solidFill>
              <a:latin typeface="Rockwell" panose="02060603020205020403"/>
            </a:endParaRPr>
          </a:p>
        </p:txBody>
      </p:sp>
      <p:sp>
        <p:nvSpPr>
          <p:cNvPr id="682" name="leaf"/>
          <p:cNvSpPr>
            <a:spLocks/>
          </p:cNvSpPr>
          <p:nvPr/>
        </p:nvSpPr>
        <p:spPr bwMode="auto">
          <a:xfrm rot="18239355">
            <a:off x="3462903" y="3460531"/>
            <a:ext cx="253751" cy="264210"/>
          </a:xfrm>
          <a:custGeom>
            <a:avLst/>
            <a:gdLst>
              <a:gd name="T0" fmla="*/ 38 w 353"/>
              <a:gd name="T1" fmla="*/ 218 h 491"/>
              <a:gd name="T2" fmla="*/ 94 w 353"/>
              <a:gd name="T3" fmla="*/ 159 h 491"/>
              <a:gd name="T4" fmla="*/ 164 w 353"/>
              <a:gd name="T5" fmla="*/ 117 h 491"/>
              <a:gd name="T6" fmla="*/ 226 w 353"/>
              <a:gd name="T7" fmla="*/ 65 h 491"/>
              <a:gd name="T8" fmla="*/ 281 w 353"/>
              <a:gd name="T9" fmla="*/ 0 h 491"/>
              <a:gd name="T10" fmla="*/ 267 w 353"/>
              <a:gd name="T11" fmla="*/ 120 h 491"/>
              <a:gd name="T12" fmla="*/ 244 w 353"/>
              <a:gd name="T13" fmla="*/ 433 h 491"/>
              <a:gd name="T14" fmla="*/ 32 w 353"/>
              <a:gd name="T15" fmla="*/ 491 h 491"/>
              <a:gd name="T16" fmla="*/ 43 w 353"/>
              <a:gd name="T17" fmla="*/ 448 h 491"/>
              <a:gd name="T18" fmla="*/ 25 w 353"/>
              <a:gd name="T19" fmla="*/ 388 h 491"/>
              <a:gd name="T20" fmla="*/ 38 w 353"/>
              <a:gd name="T21" fmla="*/ 218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3" h="491">
                <a:moveTo>
                  <a:pt x="38" y="218"/>
                </a:moveTo>
                <a:cubicBezTo>
                  <a:pt x="53" y="195"/>
                  <a:pt x="73" y="175"/>
                  <a:pt x="94" y="159"/>
                </a:cubicBezTo>
                <a:cubicBezTo>
                  <a:pt x="116" y="143"/>
                  <a:pt x="141" y="132"/>
                  <a:pt x="164" y="117"/>
                </a:cubicBezTo>
                <a:cubicBezTo>
                  <a:pt x="187" y="103"/>
                  <a:pt x="208" y="85"/>
                  <a:pt x="226" y="65"/>
                </a:cubicBezTo>
                <a:cubicBezTo>
                  <a:pt x="245" y="44"/>
                  <a:pt x="263" y="22"/>
                  <a:pt x="281" y="0"/>
                </a:cubicBezTo>
                <a:cubicBezTo>
                  <a:pt x="262" y="36"/>
                  <a:pt x="264" y="81"/>
                  <a:pt x="267" y="120"/>
                </a:cubicBezTo>
                <a:cubicBezTo>
                  <a:pt x="274" y="220"/>
                  <a:pt x="353" y="368"/>
                  <a:pt x="244" y="433"/>
                </a:cubicBezTo>
                <a:cubicBezTo>
                  <a:pt x="181" y="470"/>
                  <a:pt x="32" y="491"/>
                  <a:pt x="32" y="491"/>
                </a:cubicBezTo>
                <a:cubicBezTo>
                  <a:pt x="41" y="488"/>
                  <a:pt x="43" y="454"/>
                  <a:pt x="43" y="448"/>
                </a:cubicBezTo>
                <a:cubicBezTo>
                  <a:pt x="44" y="424"/>
                  <a:pt x="34" y="409"/>
                  <a:pt x="25" y="388"/>
                </a:cubicBezTo>
                <a:cubicBezTo>
                  <a:pt x="0" y="330"/>
                  <a:pt x="4" y="272"/>
                  <a:pt x="38" y="218"/>
                </a:cubicBezTo>
                <a:close/>
              </a:path>
            </a:pathLst>
          </a:custGeom>
          <a:gradFill>
            <a:gsLst>
              <a:gs pos="30000">
                <a:schemeClr val="accent2">
                  <a:lumMod val="75000"/>
                </a:schemeClr>
              </a:gs>
              <a:gs pos="100000">
                <a:schemeClr val="accent2">
                  <a:lumMod val="60000"/>
                  <a:lumOff val="40000"/>
                </a:schemeClr>
              </a:gs>
            </a:gsLst>
            <a:lin ang="2700000" scaled="1"/>
          </a:gradFill>
          <a:ln>
            <a:noFill/>
          </a:ln>
        </p:spPr>
        <p:txBody>
          <a:bodyPr vert="horz" wrap="square" lIns="91440" tIns="45720" rIns="91440" bIns="45720" numCol="1" anchor="t" anchorCtr="0" compatLnSpc="1">
            <a:prstTxWarp prst="textNoShape">
              <a:avLst/>
            </a:prstTxWarp>
          </a:bodyPr>
          <a:lstStyle/>
          <a:p>
            <a:endParaRPr lang="en-US">
              <a:solidFill>
                <a:srgbClr val="000000"/>
              </a:solidFill>
              <a:latin typeface="Rockwell" panose="02060603020205020403"/>
            </a:endParaRPr>
          </a:p>
        </p:txBody>
      </p:sp>
      <p:sp>
        <p:nvSpPr>
          <p:cNvPr id="683" name="leaf"/>
          <p:cNvSpPr>
            <a:spLocks/>
          </p:cNvSpPr>
          <p:nvPr/>
        </p:nvSpPr>
        <p:spPr bwMode="auto">
          <a:xfrm rot="10800000">
            <a:off x="3525814" y="3664107"/>
            <a:ext cx="190313" cy="352280"/>
          </a:xfrm>
          <a:custGeom>
            <a:avLst/>
            <a:gdLst>
              <a:gd name="T0" fmla="*/ 38 w 353"/>
              <a:gd name="T1" fmla="*/ 218 h 491"/>
              <a:gd name="T2" fmla="*/ 94 w 353"/>
              <a:gd name="T3" fmla="*/ 159 h 491"/>
              <a:gd name="T4" fmla="*/ 164 w 353"/>
              <a:gd name="T5" fmla="*/ 117 h 491"/>
              <a:gd name="T6" fmla="*/ 226 w 353"/>
              <a:gd name="T7" fmla="*/ 65 h 491"/>
              <a:gd name="T8" fmla="*/ 281 w 353"/>
              <a:gd name="T9" fmla="*/ 0 h 491"/>
              <a:gd name="T10" fmla="*/ 267 w 353"/>
              <a:gd name="T11" fmla="*/ 120 h 491"/>
              <a:gd name="T12" fmla="*/ 244 w 353"/>
              <a:gd name="T13" fmla="*/ 433 h 491"/>
              <a:gd name="T14" fmla="*/ 32 w 353"/>
              <a:gd name="T15" fmla="*/ 491 h 491"/>
              <a:gd name="T16" fmla="*/ 43 w 353"/>
              <a:gd name="T17" fmla="*/ 448 h 491"/>
              <a:gd name="T18" fmla="*/ 25 w 353"/>
              <a:gd name="T19" fmla="*/ 388 h 491"/>
              <a:gd name="T20" fmla="*/ 38 w 353"/>
              <a:gd name="T21" fmla="*/ 218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3" h="491">
                <a:moveTo>
                  <a:pt x="38" y="218"/>
                </a:moveTo>
                <a:cubicBezTo>
                  <a:pt x="53" y="195"/>
                  <a:pt x="73" y="175"/>
                  <a:pt x="94" y="159"/>
                </a:cubicBezTo>
                <a:cubicBezTo>
                  <a:pt x="116" y="143"/>
                  <a:pt x="141" y="132"/>
                  <a:pt x="164" y="117"/>
                </a:cubicBezTo>
                <a:cubicBezTo>
                  <a:pt x="187" y="103"/>
                  <a:pt x="208" y="85"/>
                  <a:pt x="226" y="65"/>
                </a:cubicBezTo>
                <a:cubicBezTo>
                  <a:pt x="245" y="44"/>
                  <a:pt x="263" y="22"/>
                  <a:pt x="281" y="0"/>
                </a:cubicBezTo>
                <a:cubicBezTo>
                  <a:pt x="262" y="36"/>
                  <a:pt x="264" y="81"/>
                  <a:pt x="267" y="120"/>
                </a:cubicBezTo>
                <a:cubicBezTo>
                  <a:pt x="274" y="220"/>
                  <a:pt x="353" y="368"/>
                  <a:pt x="244" y="433"/>
                </a:cubicBezTo>
                <a:cubicBezTo>
                  <a:pt x="181" y="470"/>
                  <a:pt x="32" y="491"/>
                  <a:pt x="32" y="491"/>
                </a:cubicBezTo>
                <a:cubicBezTo>
                  <a:pt x="41" y="488"/>
                  <a:pt x="43" y="454"/>
                  <a:pt x="43" y="448"/>
                </a:cubicBezTo>
                <a:cubicBezTo>
                  <a:pt x="44" y="424"/>
                  <a:pt x="34" y="409"/>
                  <a:pt x="25" y="388"/>
                </a:cubicBezTo>
                <a:cubicBezTo>
                  <a:pt x="0" y="330"/>
                  <a:pt x="4" y="272"/>
                  <a:pt x="38" y="218"/>
                </a:cubicBezTo>
                <a:close/>
              </a:path>
            </a:pathLst>
          </a:custGeom>
          <a:gradFill>
            <a:gsLst>
              <a:gs pos="91000">
                <a:schemeClr val="accent2">
                  <a:lumMod val="50000"/>
                </a:schemeClr>
              </a:gs>
              <a:gs pos="0">
                <a:schemeClr val="accent2"/>
              </a:gs>
            </a:gsLst>
            <a:lin ang="2700000" scaled="1"/>
          </a:gradFill>
          <a:ln>
            <a:noFill/>
          </a:ln>
        </p:spPr>
        <p:txBody>
          <a:bodyPr vert="horz" wrap="square" lIns="91440" tIns="45720" rIns="91440" bIns="45720" numCol="1" anchor="t" anchorCtr="0" compatLnSpc="1">
            <a:prstTxWarp prst="textNoShape">
              <a:avLst/>
            </a:prstTxWarp>
          </a:bodyPr>
          <a:lstStyle/>
          <a:p>
            <a:endParaRPr lang="en-US">
              <a:solidFill>
                <a:srgbClr val="000000"/>
              </a:solidFill>
              <a:latin typeface="Rockwell" panose="02060603020205020403"/>
            </a:endParaRPr>
          </a:p>
        </p:txBody>
      </p:sp>
      <p:sp>
        <p:nvSpPr>
          <p:cNvPr id="684" name="leaf"/>
          <p:cNvSpPr>
            <a:spLocks/>
          </p:cNvSpPr>
          <p:nvPr/>
        </p:nvSpPr>
        <p:spPr bwMode="auto">
          <a:xfrm rot="19959591">
            <a:off x="3745668" y="2277127"/>
            <a:ext cx="220440" cy="352280"/>
          </a:xfrm>
          <a:custGeom>
            <a:avLst/>
            <a:gdLst>
              <a:gd name="T0" fmla="*/ 38 w 353"/>
              <a:gd name="T1" fmla="*/ 218 h 491"/>
              <a:gd name="T2" fmla="*/ 94 w 353"/>
              <a:gd name="T3" fmla="*/ 159 h 491"/>
              <a:gd name="T4" fmla="*/ 164 w 353"/>
              <a:gd name="T5" fmla="*/ 117 h 491"/>
              <a:gd name="T6" fmla="*/ 226 w 353"/>
              <a:gd name="T7" fmla="*/ 65 h 491"/>
              <a:gd name="T8" fmla="*/ 281 w 353"/>
              <a:gd name="T9" fmla="*/ 0 h 491"/>
              <a:gd name="T10" fmla="*/ 267 w 353"/>
              <a:gd name="T11" fmla="*/ 120 h 491"/>
              <a:gd name="T12" fmla="*/ 244 w 353"/>
              <a:gd name="T13" fmla="*/ 433 h 491"/>
              <a:gd name="T14" fmla="*/ 32 w 353"/>
              <a:gd name="T15" fmla="*/ 491 h 491"/>
              <a:gd name="T16" fmla="*/ 43 w 353"/>
              <a:gd name="T17" fmla="*/ 448 h 491"/>
              <a:gd name="T18" fmla="*/ 25 w 353"/>
              <a:gd name="T19" fmla="*/ 388 h 491"/>
              <a:gd name="T20" fmla="*/ 38 w 353"/>
              <a:gd name="T21" fmla="*/ 218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3" h="491">
                <a:moveTo>
                  <a:pt x="38" y="218"/>
                </a:moveTo>
                <a:cubicBezTo>
                  <a:pt x="53" y="195"/>
                  <a:pt x="73" y="175"/>
                  <a:pt x="94" y="159"/>
                </a:cubicBezTo>
                <a:cubicBezTo>
                  <a:pt x="116" y="143"/>
                  <a:pt x="141" y="132"/>
                  <a:pt x="164" y="117"/>
                </a:cubicBezTo>
                <a:cubicBezTo>
                  <a:pt x="187" y="103"/>
                  <a:pt x="208" y="85"/>
                  <a:pt x="226" y="65"/>
                </a:cubicBezTo>
                <a:cubicBezTo>
                  <a:pt x="245" y="44"/>
                  <a:pt x="263" y="22"/>
                  <a:pt x="281" y="0"/>
                </a:cubicBezTo>
                <a:cubicBezTo>
                  <a:pt x="262" y="36"/>
                  <a:pt x="264" y="81"/>
                  <a:pt x="267" y="120"/>
                </a:cubicBezTo>
                <a:cubicBezTo>
                  <a:pt x="274" y="220"/>
                  <a:pt x="353" y="368"/>
                  <a:pt x="244" y="433"/>
                </a:cubicBezTo>
                <a:cubicBezTo>
                  <a:pt x="181" y="470"/>
                  <a:pt x="32" y="491"/>
                  <a:pt x="32" y="491"/>
                </a:cubicBezTo>
                <a:cubicBezTo>
                  <a:pt x="41" y="488"/>
                  <a:pt x="43" y="454"/>
                  <a:pt x="43" y="448"/>
                </a:cubicBezTo>
                <a:cubicBezTo>
                  <a:pt x="44" y="424"/>
                  <a:pt x="34" y="409"/>
                  <a:pt x="25" y="388"/>
                </a:cubicBezTo>
                <a:cubicBezTo>
                  <a:pt x="0" y="330"/>
                  <a:pt x="4" y="272"/>
                  <a:pt x="38" y="218"/>
                </a:cubicBezTo>
                <a:close/>
              </a:path>
            </a:pathLst>
          </a:custGeom>
          <a:gradFill>
            <a:gsLst>
              <a:gs pos="30000">
                <a:schemeClr val="accent2">
                  <a:lumMod val="75000"/>
                </a:schemeClr>
              </a:gs>
              <a:gs pos="100000">
                <a:schemeClr val="accent2">
                  <a:lumMod val="60000"/>
                  <a:lumOff val="40000"/>
                </a:schemeClr>
              </a:gs>
            </a:gsLst>
            <a:lin ang="2700000" scaled="1"/>
          </a:gradFill>
          <a:ln>
            <a:noFill/>
          </a:ln>
        </p:spPr>
        <p:txBody>
          <a:bodyPr vert="horz" wrap="square" lIns="91440" tIns="45720" rIns="91440" bIns="45720" numCol="1" anchor="t" anchorCtr="0" compatLnSpc="1">
            <a:prstTxWarp prst="textNoShape">
              <a:avLst/>
            </a:prstTxWarp>
          </a:bodyPr>
          <a:lstStyle/>
          <a:p>
            <a:endParaRPr lang="en-US">
              <a:solidFill>
                <a:srgbClr val="000000"/>
              </a:solidFill>
              <a:latin typeface="Rockwell" panose="02060603020205020403"/>
            </a:endParaRPr>
          </a:p>
        </p:txBody>
      </p:sp>
      <p:sp>
        <p:nvSpPr>
          <p:cNvPr id="685" name="leaf"/>
          <p:cNvSpPr>
            <a:spLocks/>
          </p:cNvSpPr>
          <p:nvPr/>
        </p:nvSpPr>
        <p:spPr bwMode="auto">
          <a:xfrm rot="18252956">
            <a:off x="3642102" y="2360283"/>
            <a:ext cx="253751" cy="264210"/>
          </a:xfrm>
          <a:custGeom>
            <a:avLst/>
            <a:gdLst>
              <a:gd name="T0" fmla="*/ 38 w 353"/>
              <a:gd name="T1" fmla="*/ 218 h 491"/>
              <a:gd name="T2" fmla="*/ 94 w 353"/>
              <a:gd name="T3" fmla="*/ 159 h 491"/>
              <a:gd name="T4" fmla="*/ 164 w 353"/>
              <a:gd name="T5" fmla="*/ 117 h 491"/>
              <a:gd name="T6" fmla="*/ 226 w 353"/>
              <a:gd name="T7" fmla="*/ 65 h 491"/>
              <a:gd name="T8" fmla="*/ 281 w 353"/>
              <a:gd name="T9" fmla="*/ 0 h 491"/>
              <a:gd name="T10" fmla="*/ 267 w 353"/>
              <a:gd name="T11" fmla="*/ 120 h 491"/>
              <a:gd name="T12" fmla="*/ 244 w 353"/>
              <a:gd name="T13" fmla="*/ 433 h 491"/>
              <a:gd name="T14" fmla="*/ 32 w 353"/>
              <a:gd name="T15" fmla="*/ 491 h 491"/>
              <a:gd name="T16" fmla="*/ 43 w 353"/>
              <a:gd name="T17" fmla="*/ 448 h 491"/>
              <a:gd name="T18" fmla="*/ 25 w 353"/>
              <a:gd name="T19" fmla="*/ 388 h 491"/>
              <a:gd name="T20" fmla="*/ 38 w 353"/>
              <a:gd name="T21" fmla="*/ 218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3" h="491">
                <a:moveTo>
                  <a:pt x="38" y="218"/>
                </a:moveTo>
                <a:cubicBezTo>
                  <a:pt x="53" y="195"/>
                  <a:pt x="73" y="175"/>
                  <a:pt x="94" y="159"/>
                </a:cubicBezTo>
                <a:cubicBezTo>
                  <a:pt x="116" y="143"/>
                  <a:pt x="141" y="132"/>
                  <a:pt x="164" y="117"/>
                </a:cubicBezTo>
                <a:cubicBezTo>
                  <a:pt x="187" y="103"/>
                  <a:pt x="208" y="85"/>
                  <a:pt x="226" y="65"/>
                </a:cubicBezTo>
                <a:cubicBezTo>
                  <a:pt x="245" y="44"/>
                  <a:pt x="263" y="22"/>
                  <a:pt x="281" y="0"/>
                </a:cubicBezTo>
                <a:cubicBezTo>
                  <a:pt x="262" y="36"/>
                  <a:pt x="264" y="81"/>
                  <a:pt x="267" y="120"/>
                </a:cubicBezTo>
                <a:cubicBezTo>
                  <a:pt x="274" y="220"/>
                  <a:pt x="353" y="368"/>
                  <a:pt x="244" y="433"/>
                </a:cubicBezTo>
                <a:cubicBezTo>
                  <a:pt x="181" y="470"/>
                  <a:pt x="32" y="491"/>
                  <a:pt x="32" y="491"/>
                </a:cubicBezTo>
                <a:cubicBezTo>
                  <a:pt x="41" y="488"/>
                  <a:pt x="43" y="454"/>
                  <a:pt x="43" y="448"/>
                </a:cubicBezTo>
                <a:cubicBezTo>
                  <a:pt x="44" y="424"/>
                  <a:pt x="34" y="409"/>
                  <a:pt x="25" y="388"/>
                </a:cubicBezTo>
                <a:cubicBezTo>
                  <a:pt x="0" y="330"/>
                  <a:pt x="4" y="272"/>
                  <a:pt x="38" y="218"/>
                </a:cubicBezTo>
                <a:close/>
              </a:path>
            </a:pathLst>
          </a:custGeom>
          <a:gradFill>
            <a:gsLst>
              <a:gs pos="30000">
                <a:schemeClr val="accent2">
                  <a:lumMod val="75000"/>
                </a:schemeClr>
              </a:gs>
              <a:gs pos="100000">
                <a:schemeClr val="accent2">
                  <a:lumMod val="60000"/>
                  <a:lumOff val="40000"/>
                </a:schemeClr>
              </a:gs>
            </a:gsLst>
            <a:lin ang="2700000" scaled="1"/>
          </a:gradFill>
          <a:ln>
            <a:noFill/>
          </a:ln>
        </p:spPr>
        <p:txBody>
          <a:bodyPr vert="horz" wrap="square" lIns="91440" tIns="45720" rIns="91440" bIns="45720" numCol="1" anchor="t" anchorCtr="0" compatLnSpc="1">
            <a:prstTxWarp prst="textNoShape">
              <a:avLst/>
            </a:prstTxWarp>
          </a:bodyPr>
          <a:lstStyle/>
          <a:p>
            <a:endParaRPr lang="en-US">
              <a:solidFill>
                <a:srgbClr val="000000"/>
              </a:solidFill>
              <a:latin typeface="Rockwell" panose="02060603020205020403"/>
            </a:endParaRPr>
          </a:p>
        </p:txBody>
      </p:sp>
      <p:sp>
        <p:nvSpPr>
          <p:cNvPr id="179" name="main point text"/>
          <p:cNvSpPr txBox="1"/>
          <p:nvPr/>
        </p:nvSpPr>
        <p:spPr>
          <a:xfrm>
            <a:off x="762000" y="4038600"/>
            <a:ext cx="2827556" cy="923330"/>
          </a:xfrm>
          <a:prstGeom prst="rect">
            <a:avLst/>
          </a:prstGeom>
          <a:noFill/>
        </p:spPr>
        <p:txBody>
          <a:bodyPr wrap="square" rtlCol="0">
            <a:spAutoFit/>
          </a:bodyPr>
          <a:lstStyle/>
          <a:p>
            <a:pPr algn="ctr"/>
            <a:r>
              <a:rPr lang="en-US" b="1">
                <a:solidFill>
                  <a:srgbClr val="000000">
                    <a:lumMod val="75000"/>
                    <a:lumOff val="25000"/>
                  </a:srgbClr>
                </a:solidFill>
                <a:latin typeface="Calibri" panose="020F0502020204030204" pitchFamily="34" charset="0"/>
              </a:rPr>
              <a:t>Who can parents speak to regarding attendance concerns?</a:t>
            </a:r>
            <a:endParaRPr lang="en-US" sz="1600">
              <a:solidFill>
                <a:srgbClr val="000000">
                  <a:lumMod val="75000"/>
                  <a:lumOff val="25000"/>
                </a:srgbClr>
              </a:solidFill>
              <a:latin typeface="Calibri" panose="020F0502020204030204" pitchFamily="34" charset="0"/>
            </a:endParaRPr>
          </a:p>
        </p:txBody>
      </p:sp>
      <p:sp>
        <p:nvSpPr>
          <p:cNvPr id="2" name="TextBox 1"/>
          <p:cNvSpPr txBox="1"/>
          <p:nvPr/>
        </p:nvSpPr>
        <p:spPr>
          <a:xfrm>
            <a:off x="7034450" y="1303268"/>
            <a:ext cx="2802008" cy="615553"/>
          </a:xfrm>
          <a:prstGeom prst="rect">
            <a:avLst/>
          </a:prstGeom>
          <a:noFill/>
        </p:spPr>
        <p:txBody>
          <a:bodyPr wrap="square" rtlCol="0">
            <a:spAutoFit/>
          </a:bodyPr>
          <a:lstStyle/>
          <a:p>
            <a:pPr algn="ctr"/>
            <a:r>
              <a:rPr lang="en-US" sz="2000" b="1">
                <a:solidFill>
                  <a:srgbClr val="002060"/>
                </a:solidFill>
                <a:effectLst>
                  <a:outerShdw blurRad="38100" dist="38100" dir="2700000" algn="tl">
                    <a:srgbClr val="000000">
                      <a:alpha val="43137"/>
                    </a:srgbClr>
                  </a:outerShdw>
                </a:effectLst>
                <a:latin typeface="Calibri" panose="020F0502020204030204" pitchFamily="34" charset="0"/>
              </a:rPr>
              <a:t>Teachers</a:t>
            </a:r>
          </a:p>
          <a:p>
            <a:pPr algn="ctr"/>
            <a:r>
              <a:rPr lang="en-US" sz="1400" b="1">
                <a:solidFill>
                  <a:srgbClr val="002060"/>
                </a:solidFill>
                <a:effectLst>
                  <a:outerShdw blurRad="38100" dist="38100" dir="2700000" algn="tl">
                    <a:srgbClr val="000000">
                      <a:alpha val="43137"/>
                    </a:srgbClr>
                  </a:outerShdw>
                </a:effectLst>
                <a:latin typeface="Calibri" panose="020F0502020204030204" pitchFamily="34" charset="0"/>
              </a:rPr>
              <a:t>Insert Name:__________________</a:t>
            </a:r>
          </a:p>
        </p:txBody>
      </p:sp>
      <p:sp>
        <p:nvSpPr>
          <p:cNvPr id="3" name="TextBox 2"/>
          <p:cNvSpPr txBox="1"/>
          <p:nvPr/>
        </p:nvSpPr>
        <p:spPr>
          <a:xfrm>
            <a:off x="5965794" y="2643055"/>
            <a:ext cx="3940206" cy="1169551"/>
          </a:xfrm>
          <a:prstGeom prst="rect">
            <a:avLst/>
          </a:prstGeom>
          <a:noFill/>
        </p:spPr>
        <p:txBody>
          <a:bodyPr wrap="square" rtlCol="0">
            <a:spAutoFit/>
          </a:bodyPr>
          <a:lstStyle/>
          <a:p>
            <a:pPr algn="ctr"/>
            <a:r>
              <a:rPr lang="en-US" sz="2000" b="1">
                <a:solidFill>
                  <a:srgbClr val="002060"/>
                </a:solidFill>
                <a:effectLst>
                  <a:outerShdw blurRad="38100" dist="38100" dir="2700000" algn="tl">
                    <a:srgbClr val="000000">
                      <a:alpha val="43137"/>
                    </a:srgbClr>
                  </a:outerShdw>
                </a:effectLst>
                <a:latin typeface="Calibri" panose="020F0502020204030204" pitchFamily="34" charset="0"/>
              </a:rPr>
              <a:t>Pupil Services and Attendance Counselor </a:t>
            </a:r>
          </a:p>
          <a:p>
            <a:pPr algn="ctr"/>
            <a:r>
              <a:rPr lang="en-US" sz="1600" b="1">
                <a:solidFill>
                  <a:srgbClr val="002060"/>
                </a:solidFill>
                <a:effectLst>
                  <a:outerShdw blurRad="38100" dist="38100" dir="2700000" algn="tl">
                    <a:srgbClr val="000000">
                      <a:alpha val="43137"/>
                    </a:srgbClr>
                  </a:outerShdw>
                </a:effectLst>
                <a:latin typeface="Calibri" panose="020F0502020204030204" pitchFamily="34" charset="0"/>
              </a:rPr>
              <a:t>(PSAC)</a:t>
            </a:r>
          </a:p>
          <a:p>
            <a:pPr algn="ctr"/>
            <a:r>
              <a:rPr lang="en-US" sz="1400" b="1">
                <a:solidFill>
                  <a:srgbClr val="002060"/>
                </a:solidFill>
                <a:effectLst>
                  <a:outerShdw blurRad="38100" dist="38100" dir="2700000" algn="tl">
                    <a:srgbClr val="000000">
                      <a:alpha val="43137"/>
                    </a:srgbClr>
                  </a:outerShdw>
                </a:effectLst>
                <a:latin typeface="Calibri" panose="020F0502020204030204" pitchFamily="34" charset="0"/>
              </a:rPr>
              <a:t>Insert Name:_______________________</a:t>
            </a:r>
          </a:p>
        </p:txBody>
      </p:sp>
      <p:sp>
        <p:nvSpPr>
          <p:cNvPr id="4" name="TextBox 3"/>
          <p:cNvSpPr txBox="1"/>
          <p:nvPr/>
        </p:nvSpPr>
        <p:spPr>
          <a:xfrm>
            <a:off x="277567" y="1150808"/>
            <a:ext cx="3319367" cy="861774"/>
          </a:xfrm>
          <a:prstGeom prst="rect">
            <a:avLst/>
          </a:prstGeom>
          <a:noFill/>
        </p:spPr>
        <p:txBody>
          <a:bodyPr wrap="square" rtlCol="0">
            <a:spAutoFit/>
          </a:bodyPr>
          <a:lstStyle/>
          <a:p>
            <a:pPr algn="ctr"/>
            <a:r>
              <a:rPr lang="en-US" sz="2000" b="1">
                <a:solidFill>
                  <a:srgbClr val="002060"/>
                </a:solidFill>
                <a:effectLst>
                  <a:outerShdw blurRad="38100" dist="38100" dir="2700000" algn="tl">
                    <a:srgbClr val="000000">
                      <a:alpha val="43137"/>
                    </a:srgbClr>
                  </a:outerShdw>
                </a:effectLst>
                <a:latin typeface="Calibri" panose="020F0502020204030204" pitchFamily="34" charset="0"/>
              </a:rPr>
              <a:t>Psychiatric Social Worker </a:t>
            </a:r>
            <a:r>
              <a:rPr lang="en-US" sz="1600" b="1">
                <a:solidFill>
                  <a:srgbClr val="002060"/>
                </a:solidFill>
                <a:effectLst>
                  <a:outerShdw blurRad="38100" dist="38100" dir="2700000" algn="tl">
                    <a:srgbClr val="000000">
                      <a:alpha val="43137"/>
                    </a:srgbClr>
                  </a:outerShdw>
                </a:effectLst>
                <a:latin typeface="Calibri" panose="020F0502020204030204" pitchFamily="34" charset="0"/>
              </a:rPr>
              <a:t>(PSW)</a:t>
            </a:r>
          </a:p>
          <a:p>
            <a:pPr algn="ctr"/>
            <a:r>
              <a:rPr lang="en-US" sz="1400" b="1">
                <a:solidFill>
                  <a:srgbClr val="002060"/>
                </a:solidFill>
                <a:effectLst>
                  <a:outerShdw blurRad="38100" dist="38100" dir="2700000" algn="tl">
                    <a:srgbClr val="000000">
                      <a:alpha val="43137"/>
                    </a:srgbClr>
                  </a:outerShdw>
                </a:effectLst>
                <a:latin typeface="Calibri" panose="020F0502020204030204" pitchFamily="34" charset="0"/>
              </a:rPr>
              <a:t>Insert Name:_____________________</a:t>
            </a:r>
          </a:p>
        </p:txBody>
      </p:sp>
      <p:sp>
        <p:nvSpPr>
          <p:cNvPr id="5" name="TextBox 4"/>
          <p:cNvSpPr txBox="1"/>
          <p:nvPr/>
        </p:nvSpPr>
        <p:spPr>
          <a:xfrm>
            <a:off x="195309" y="2272447"/>
            <a:ext cx="2874915" cy="615553"/>
          </a:xfrm>
          <a:prstGeom prst="rect">
            <a:avLst/>
          </a:prstGeom>
          <a:noFill/>
        </p:spPr>
        <p:txBody>
          <a:bodyPr wrap="square" rtlCol="0">
            <a:spAutoFit/>
          </a:bodyPr>
          <a:lstStyle/>
          <a:p>
            <a:pPr algn="ctr"/>
            <a:r>
              <a:rPr lang="en-US" sz="2000" b="1">
                <a:solidFill>
                  <a:srgbClr val="002060"/>
                </a:solidFill>
                <a:effectLst>
                  <a:outerShdw blurRad="38100" dist="38100" dir="2700000" algn="tl">
                    <a:srgbClr val="000000">
                      <a:alpha val="43137"/>
                    </a:srgbClr>
                  </a:outerShdw>
                </a:effectLst>
                <a:latin typeface="Calibri" panose="020F0502020204030204" pitchFamily="34" charset="0"/>
              </a:rPr>
              <a:t>Dean</a:t>
            </a:r>
          </a:p>
          <a:p>
            <a:pPr algn="ctr"/>
            <a:r>
              <a:rPr lang="en-US" sz="1400" b="1">
                <a:solidFill>
                  <a:srgbClr val="002060"/>
                </a:solidFill>
                <a:effectLst>
                  <a:outerShdw blurRad="38100" dist="38100" dir="2700000" algn="tl">
                    <a:srgbClr val="000000">
                      <a:alpha val="43137"/>
                    </a:srgbClr>
                  </a:outerShdw>
                </a:effectLst>
                <a:latin typeface="Calibri" panose="020F0502020204030204" pitchFamily="34" charset="0"/>
              </a:rPr>
              <a:t>Insert Name:___________________</a:t>
            </a:r>
          </a:p>
        </p:txBody>
      </p:sp>
      <p:sp>
        <p:nvSpPr>
          <p:cNvPr id="6" name="TextBox 5"/>
          <p:cNvSpPr txBox="1"/>
          <p:nvPr/>
        </p:nvSpPr>
        <p:spPr>
          <a:xfrm>
            <a:off x="3491792" y="469816"/>
            <a:ext cx="2843156" cy="1754326"/>
          </a:xfrm>
          <a:prstGeom prst="rect">
            <a:avLst/>
          </a:prstGeom>
          <a:noFill/>
        </p:spPr>
        <p:txBody>
          <a:bodyPr wrap="square" rtlCol="0">
            <a:spAutoFit/>
          </a:bodyPr>
          <a:lstStyle/>
          <a:p>
            <a:pPr algn="ctr"/>
            <a:r>
              <a:rPr lang="en-US" sz="2000" b="1">
                <a:solidFill>
                  <a:srgbClr val="002060"/>
                </a:solidFill>
                <a:effectLst>
                  <a:outerShdw blurRad="38100" dist="38100" dir="2700000" algn="tl">
                    <a:srgbClr val="000000">
                      <a:alpha val="43137"/>
                    </a:srgbClr>
                  </a:outerShdw>
                </a:effectLst>
                <a:latin typeface="Calibri" panose="020F0502020204030204" pitchFamily="34" charset="0"/>
              </a:rPr>
              <a:t>Principal</a:t>
            </a:r>
          </a:p>
          <a:p>
            <a:pPr algn="ctr"/>
            <a:r>
              <a:rPr lang="en-US" sz="1400" b="1">
                <a:solidFill>
                  <a:srgbClr val="002060"/>
                </a:solidFill>
                <a:effectLst>
                  <a:outerShdw blurRad="38100" dist="38100" dir="2700000" algn="tl">
                    <a:srgbClr val="000000">
                      <a:alpha val="43137"/>
                    </a:srgbClr>
                  </a:outerShdw>
                </a:effectLst>
                <a:latin typeface="Calibri" panose="020F0502020204030204" pitchFamily="34" charset="0"/>
              </a:rPr>
              <a:t>Insert Name:___________________</a:t>
            </a:r>
          </a:p>
          <a:p>
            <a:pPr algn="ctr"/>
            <a:endParaRPr lang="en-US" sz="2000" b="1">
              <a:solidFill>
                <a:srgbClr val="002060"/>
              </a:solidFill>
              <a:effectLst>
                <a:outerShdw blurRad="38100" dist="38100" dir="2700000" algn="tl">
                  <a:srgbClr val="000000">
                    <a:alpha val="43137"/>
                  </a:srgbClr>
                </a:outerShdw>
              </a:effectLst>
              <a:latin typeface="Calibri" panose="020F0502020204030204" pitchFamily="34" charset="0"/>
            </a:endParaRPr>
          </a:p>
          <a:p>
            <a:pPr algn="ctr"/>
            <a:endParaRPr lang="en-US" sz="2000" b="1">
              <a:solidFill>
                <a:srgbClr val="002060"/>
              </a:solidFill>
              <a:effectLst>
                <a:outerShdw blurRad="38100" dist="38100" dir="2700000" algn="tl">
                  <a:srgbClr val="000000">
                    <a:alpha val="43137"/>
                  </a:srgbClr>
                </a:outerShdw>
              </a:effectLst>
              <a:latin typeface="Calibri" panose="020F0502020204030204" pitchFamily="34" charset="0"/>
            </a:endParaRPr>
          </a:p>
          <a:p>
            <a:pPr algn="ctr"/>
            <a:endParaRPr lang="en-US" sz="1400" b="1">
              <a:solidFill>
                <a:srgbClr val="002060"/>
              </a:solidFill>
              <a:effectLst>
                <a:outerShdw blurRad="38100" dist="38100" dir="2700000" algn="tl">
                  <a:srgbClr val="000000">
                    <a:alpha val="43137"/>
                  </a:srgbClr>
                </a:outerShdw>
              </a:effectLst>
              <a:latin typeface="Calibri" panose="020F0502020204030204" pitchFamily="34" charset="0"/>
            </a:endParaRPr>
          </a:p>
          <a:p>
            <a:pPr algn="ctr"/>
            <a:endParaRPr lang="en-US" sz="2000" b="1">
              <a:solidFill>
                <a:srgbClr val="002060"/>
              </a:solidFill>
              <a:effectLst>
                <a:outerShdw blurRad="38100" dist="38100" dir="2700000" algn="tl">
                  <a:srgbClr val="000000">
                    <a:alpha val="43137"/>
                  </a:srgbClr>
                </a:outerShdw>
              </a:effectLst>
              <a:latin typeface="Calibri" panose="020F0502020204030204" pitchFamily="34" charset="0"/>
            </a:endParaRPr>
          </a:p>
        </p:txBody>
      </p:sp>
      <p:sp>
        <p:nvSpPr>
          <p:cNvPr id="7" name="TextBox 6"/>
          <p:cNvSpPr txBox="1"/>
          <p:nvPr/>
        </p:nvSpPr>
        <p:spPr>
          <a:xfrm>
            <a:off x="6310760" y="637481"/>
            <a:ext cx="2979566" cy="615553"/>
          </a:xfrm>
          <a:prstGeom prst="rect">
            <a:avLst/>
          </a:prstGeom>
          <a:noFill/>
        </p:spPr>
        <p:txBody>
          <a:bodyPr wrap="square" rtlCol="0">
            <a:spAutoFit/>
          </a:bodyPr>
          <a:lstStyle/>
          <a:p>
            <a:pPr algn="ctr"/>
            <a:r>
              <a:rPr lang="en-US" sz="2000" b="1">
                <a:solidFill>
                  <a:srgbClr val="002060"/>
                </a:solidFill>
                <a:effectLst>
                  <a:outerShdw blurRad="38100" dist="38100" dir="2700000" algn="tl">
                    <a:srgbClr val="000000">
                      <a:alpha val="43137"/>
                    </a:srgbClr>
                  </a:outerShdw>
                </a:effectLst>
                <a:latin typeface="Calibri" panose="020F0502020204030204" pitchFamily="34" charset="0"/>
              </a:rPr>
              <a:t>Counselor</a:t>
            </a:r>
          </a:p>
          <a:p>
            <a:pPr algn="ctr"/>
            <a:r>
              <a:rPr lang="en-US" sz="1400" b="1">
                <a:solidFill>
                  <a:srgbClr val="002060"/>
                </a:solidFill>
                <a:effectLst>
                  <a:outerShdw blurRad="38100" dist="38100" dir="2700000" algn="tl">
                    <a:srgbClr val="000000">
                      <a:alpha val="43137"/>
                    </a:srgbClr>
                  </a:outerShdw>
                </a:effectLst>
                <a:latin typeface="Calibri" panose="020F0502020204030204" pitchFamily="34" charset="0"/>
              </a:rPr>
              <a:t>Insert Name: ___________________</a:t>
            </a:r>
          </a:p>
        </p:txBody>
      </p:sp>
      <p:sp>
        <p:nvSpPr>
          <p:cNvPr id="8" name="TextBox 7"/>
          <p:cNvSpPr txBox="1"/>
          <p:nvPr/>
        </p:nvSpPr>
        <p:spPr>
          <a:xfrm>
            <a:off x="274348" y="3282144"/>
            <a:ext cx="3024237" cy="615553"/>
          </a:xfrm>
          <a:prstGeom prst="rect">
            <a:avLst/>
          </a:prstGeom>
          <a:noFill/>
        </p:spPr>
        <p:txBody>
          <a:bodyPr wrap="square" rtlCol="0">
            <a:spAutoFit/>
          </a:bodyPr>
          <a:lstStyle/>
          <a:p>
            <a:pPr algn="ctr"/>
            <a:r>
              <a:rPr lang="en-US" sz="2000" b="1">
                <a:solidFill>
                  <a:srgbClr val="002060"/>
                </a:solidFill>
                <a:effectLst>
                  <a:outerShdw blurRad="38100" dist="38100" dir="2700000" algn="tl">
                    <a:srgbClr val="000000">
                      <a:alpha val="43137"/>
                    </a:srgbClr>
                  </a:outerShdw>
                </a:effectLst>
                <a:latin typeface="Calibri" panose="020F0502020204030204" pitchFamily="34" charset="0"/>
              </a:rPr>
              <a:t>Nurses</a:t>
            </a:r>
          </a:p>
          <a:p>
            <a:pPr algn="ctr"/>
            <a:r>
              <a:rPr lang="en-US" sz="1400" b="1">
                <a:solidFill>
                  <a:srgbClr val="002060"/>
                </a:solidFill>
                <a:effectLst>
                  <a:outerShdw blurRad="38100" dist="38100" dir="2700000" algn="tl">
                    <a:srgbClr val="000000">
                      <a:alpha val="43137"/>
                    </a:srgbClr>
                  </a:outerShdw>
                </a:effectLst>
                <a:latin typeface="Calibri" panose="020F0502020204030204" pitchFamily="34" charset="0"/>
              </a:rPr>
              <a:t>Insert Name:___________________</a:t>
            </a:r>
          </a:p>
        </p:txBody>
      </p:sp>
      <p:grpSp>
        <p:nvGrpSpPr>
          <p:cNvPr id="11" name="Group 10"/>
          <p:cNvGrpSpPr/>
          <p:nvPr/>
        </p:nvGrpSpPr>
        <p:grpSpPr>
          <a:xfrm>
            <a:off x="3714886" y="1371600"/>
            <a:ext cx="2468712" cy="1801510"/>
            <a:chOff x="3333886" y="1371600"/>
            <a:chExt cx="2468712" cy="1801510"/>
          </a:xfrm>
        </p:grpSpPr>
        <p:grpSp>
          <p:nvGrpSpPr>
            <p:cNvPr id="656" name="stars"/>
            <p:cNvGrpSpPr/>
            <p:nvPr/>
          </p:nvGrpSpPr>
          <p:grpSpPr>
            <a:xfrm>
              <a:off x="3333886" y="1371600"/>
              <a:ext cx="2468712" cy="1801510"/>
              <a:chOff x="7894641" y="5244733"/>
              <a:chExt cx="1482725" cy="1409700"/>
            </a:xfrm>
          </p:grpSpPr>
          <p:grpSp>
            <p:nvGrpSpPr>
              <p:cNvPr id="657" name="Group 656"/>
              <p:cNvGrpSpPr/>
              <p:nvPr/>
            </p:nvGrpSpPr>
            <p:grpSpPr>
              <a:xfrm>
                <a:off x="7894641" y="5244733"/>
                <a:ext cx="1482725" cy="1409700"/>
                <a:chOff x="6910388" y="3889375"/>
                <a:chExt cx="1482725" cy="1409700"/>
              </a:xfrm>
              <a:effectLst>
                <a:outerShdw blurRad="50800" dist="38100" dir="2700000" algn="tl" rotWithShape="0">
                  <a:prstClr val="black">
                    <a:alpha val="40000"/>
                  </a:prstClr>
                </a:outerShdw>
              </a:effectLst>
            </p:grpSpPr>
            <p:sp>
              <p:nvSpPr>
                <p:cNvPr id="661" name="Freeform 185"/>
                <p:cNvSpPr>
                  <a:spLocks/>
                </p:cNvSpPr>
                <p:nvPr/>
              </p:nvSpPr>
              <p:spPr bwMode="auto">
                <a:xfrm>
                  <a:off x="6945313" y="3921125"/>
                  <a:ext cx="1412875" cy="1343025"/>
                </a:xfrm>
                <a:custGeom>
                  <a:avLst/>
                  <a:gdLst>
                    <a:gd name="T0" fmla="*/ 446 w 890"/>
                    <a:gd name="T1" fmla="*/ 0 h 846"/>
                    <a:gd name="T2" fmla="*/ 584 w 890"/>
                    <a:gd name="T3" fmla="*/ 278 h 846"/>
                    <a:gd name="T4" fmla="*/ 890 w 890"/>
                    <a:gd name="T5" fmla="*/ 324 h 846"/>
                    <a:gd name="T6" fmla="*/ 668 w 890"/>
                    <a:gd name="T7" fmla="*/ 540 h 846"/>
                    <a:gd name="T8" fmla="*/ 720 w 890"/>
                    <a:gd name="T9" fmla="*/ 846 h 846"/>
                    <a:gd name="T10" fmla="*/ 446 w 890"/>
                    <a:gd name="T11" fmla="*/ 702 h 846"/>
                    <a:gd name="T12" fmla="*/ 170 w 890"/>
                    <a:gd name="T13" fmla="*/ 846 h 846"/>
                    <a:gd name="T14" fmla="*/ 222 w 890"/>
                    <a:gd name="T15" fmla="*/ 540 h 846"/>
                    <a:gd name="T16" fmla="*/ 0 w 890"/>
                    <a:gd name="T17" fmla="*/ 324 h 846"/>
                    <a:gd name="T18" fmla="*/ 308 w 890"/>
                    <a:gd name="T19" fmla="*/ 278 h 846"/>
                    <a:gd name="T20" fmla="*/ 446 w 890"/>
                    <a:gd name="T21" fmla="*/ 0 h 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90" h="846">
                      <a:moveTo>
                        <a:pt x="446" y="0"/>
                      </a:moveTo>
                      <a:lnTo>
                        <a:pt x="584" y="278"/>
                      </a:lnTo>
                      <a:lnTo>
                        <a:pt x="890" y="324"/>
                      </a:lnTo>
                      <a:lnTo>
                        <a:pt x="668" y="540"/>
                      </a:lnTo>
                      <a:lnTo>
                        <a:pt x="720" y="846"/>
                      </a:lnTo>
                      <a:lnTo>
                        <a:pt x="446" y="702"/>
                      </a:lnTo>
                      <a:lnTo>
                        <a:pt x="170" y="846"/>
                      </a:lnTo>
                      <a:lnTo>
                        <a:pt x="222" y="540"/>
                      </a:lnTo>
                      <a:lnTo>
                        <a:pt x="0" y="324"/>
                      </a:lnTo>
                      <a:lnTo>
                        <a:pt x="308" y="278"/>
                      </a:lnTo>
                      <a:lnTo>
                        <a:pt x="446" y="0"/>
                      </a:lnTo>
                      <a:close/>
                    </a:path>
                  </a:pathLst>
                </a:custGeom>
                <a:solidFill>
                  <a:srgbClr val="C69F38"/>
                </a:solidFill>
                <a:ln>
                  <a:noFill/>
                </a:ln>
              </p:spPr>
              <p:txBody>
                <a:bodyPr vert="horz" wrap="square" lIns="91440" tIns="45720" rIns="91440" bIns="45720" numCol="1" anchor="t" anchorCtr="0" compatLnSpc="1">
                  <a:prstTxWarp prst="textNoShape">
                    <a:avLst/>
                  </a:prstTxWarp>
                </a:bodyPr>
                <a:lstStyle/>
                <a:p>
                  <a:endParaRPr lang="en-US">
                    <a:solidFill>
                      <a:srgbClr val="000000"/>
                    </a:solidFill>
                    <a:latin typeface="Rockwell" panose="02060603020205020403"/>
                  </a:endParaRPr>
                </a:p>
              </p:txBody>
            </p:sp>
            <p:sp>
              <p:nvSpPr>
                <p:cNvPr id="662" name="Freeform 186"/>
                <p:cNvSpPr>
                  <a:spLocks noEditPoints="1"/>
                </p:cNvSpPr>
                <p:nvPr/>
              </p:nvSpPr>
              <p:spPr bwMode="auto">
                <a:xfrm>
                  <a:off x="6910388" y="3889375"/>
                  <a:ext cx="1482725" cy="1409700"/>
                </a:xfrm>
                <a:custGeom>
                  <a:avLst/>
                  <a:gdLst>
                    <a:gd name="T0" fmla="*/ 371 w 467"/>
                    <a:gd name="T1" fmla="*/ 443 h 444"/>
                    <a:gd name="T2" fmla="*/ 367 w 467"/>
                    <a:gd name="T3" fmla="*/ 442 h 444"/>
                    <a:gd name="T4" fmla="*/ 234 w 467"/>
                    <a:gd name="T5" fmla="*/ 372 h 444"/>
                    <a:gd name="T6" fmla="*/ 101 w 467"/>
                    <a:gd name="T7" fmla="*/ 442 h 444"/>
                    <a:gd name="T8" fmla="*/ 90 w 467"/>
                    <a:gd name="T9" fmla="*/ 442 h 444"/>
                    <a:gd name="T10" fmla="*/ 86 w 467"/>
                    <a:gd name="T11" fmla="*/ 432 h 444"/>
                    <a:gd name="T12" fmla="*/ 112 w 467"/>
                    <a:gd name="T13" fmla="*/ 284 h 444"/>
                    <a:gd name="T14" fmla="*/ 4 w 467"/>
                    <a:gd name="T15" fmla="*/ 179 h 444"/>
                    <a:gd name="T16" fmla="*/ 2 w 467"/>
                    <a:gd name="T17" fmla="*/ 169 h 444"/>
                    <a:gd name="T18" fmla="*/ 10 w 467"/>
                    <a:gd name="T19" fmla="*/ 162 h 444"/>
                    <a:gd name="T20" fmla="*/ 158 w 467"/>
                    <a:gd name="T21" fmla="*/ 140 h 444"/>
                    <a:gd name="T22" fmla="*/ 225 w 467"/>
                    <a:gd name="T23" fmla="*/ 6 h 444"/>
                    <a:gd name="T24" fmla="*/ 234 w 467"/>
                    <a:gd name="T25" fmla="*/ 0 h 444"/>
                    <a:gd name="T26" fmla="*/ 234 w 467"/>
                    <a:gd name="T27" fmla="*/ 0 h 444"/>
                    <a:gd name="T28" fmla="*/ 243 w 467"/>
                    <a:gd name="T29" fmla="*/ 6 h 444"/>
                    <a:gd name="T30" fmla="*/ 309 w 467"/>
                    <a:gd name="T31" fmla="*/ 140 h 444"/>
                    <a:gd name="T32" fmla="*/ 458 w 467"/>
                    <a:gd name="T33" fmla="*/ 162 h 444"/>
                    <a:gd name="T34" fmla="*/ 466 w 467"/>
                    <a:gd name="T35" fmla="*/ 169 h 444"/>
                    <a:gd name="T36" fmla="*/ 463 w 467"/>
                    <a:gd name="T37" fmla="*/ 179 h 444"/>
                    <a:gd name="T38" fmla="*/ 356 w 467"/>
                    <a:gd name="T39" fmla="*/ 284 h 444"/>
                    <a:gd name="T40" fmla="*/ 381 w 467"/>
                    <a:gd name="T41" fmla="*/ 432 h 444"/>
                    <a:gd name="T42" fmla="*/ 377 w 467"/>
                    <a:gd name="T43" fmla="*/ 442 h 444"/>
                    <a:gd name="T44" fmla="*/ 371 w 467"/>
                    <a:gd name="T45" fmla="*/ 443 h 444"/>
                    <a:gd name="T46" fmla="*/ 33 w 467"/>
                    <a:gd name="T47" fmla="*/ 179 h 444"/>
                    <a:gd name="T48" fmla="*/ 129 w 467"/>
                    <a:gd name="T49" fmla="*/ 273 h 444"/>
                    <a:gd name="T50" fmla="*/ 132 w 467"/>
                    <a:gd name="T51" fmla="*/ 282 h 444"/>
                    <a:gd name="T52" fmla="*/ 109 w 467"/>
                    <a:gd name="T53" fmla="*/ 415 h 444"/>
                    <a:gd name="T54" fmla="*/ 229 w 467"/>
                    <a:gd name="T55" fmla="*/ 352 h 444"/>
                    <a:gd name="T56" fmla="*/ 238 w 467"/>
                    <a:gd name="T57" fmla="*/ 352 h 444"/>
                    <a:gd name="T58" fmla="*/ 358 w 467"/>
                    <a:gd name="T59" fmla="*/ 415 h 444"/>
                    <a:gd name="T60" fmla="*/ 335 w 467"/>
                    <a:gd name="T61" fmla="*/ 282 h 444"/>
                    <a:gd name="T62" fmla="*/ 338 w 467"/>
                    <a:gd name="T63" fmla="*/ 273 h 444"/>
                    <a:gd name="T64" fmla="*/ 435 w 467"/>
                    <a:gd name="T65" fmla="*/ 179 h 444"/>
                    <a:gd name="T66" fmla="*/ 301 w 467"/>
                    <a:gd name="T67" fmla="*/ 159 h 444"/>
                    <a:gd name="T68" fmla="*/ 294 w 467"/>
                    <a:gd name="T69" fmla="*/ 154 h 444"/>
                    <a:gd name="T70" fmla="*/ 234 w 467"/>
                    <a:gd name="T71" fmla="*/ 33 h 444"/>
                    <a:gd name="T72" fmla="*/ 174 w 467"/>
                    <a:gd name="T73" fmla="*/ 154 h 444"/>
                    <a:gd name="T74" fmla="*/ 166 w 467"/>
                    <a:gd name="T75" fmla="*/ 159 h 444"/>
                    <a:gd name="T76" fmla="*/ 33 w 467"/>
                    <a:gd name="T77" fmla="*/ 179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67" h="444">
                      <a:moveTo>
                        <a:pt x="371" y="443"/>
                      </a:moveTo>
                      <a:cubicBezTo>
                        <a:pt x="370" y="443"/>
                        <a:pt x="368" y="443"/>
                        <a:pt x="367" y="442"/>
                      </a:cubicBezTo>
                      <a:cubicBezTo>
                        <a:pt x="234" y="372"/>
                        <a:pt x="234" y="372"/>
                        <a:pt x="234" y="372"/>
                      </a:cubicBezTo>
                      <a:cubicBezTo>
                        <a:pt x="101" y="442"/>
                        <a:pt x="101" y="442"/>
                        <a:pt x="101" y="442"/>
                      </a:cubicBezTo>
                      <a:cubicBezTo>
                        <a:pt x="98" y="444"/>
                        <a:pt x="93" y="444"/>
                        <a:pt x="90" y="442"/>
                      </a:cubicBezTo>
                      <a:cubicBezTo>
                        <a:pt x="87" y="439"/>
                        <a:pt x="86" y="436"/>
                        <a:pt x="86" y="432"/>
                      </a:cubicBezTo>
                      <a:cubicBezTo>
                        <a:pt x="112" y="284"/>
                        <a:pt x="112" y="284"/>
                        <a:pt x="112" y="284"/>
                      </a:cubicBezTo>
                      <a:cubicBezTo>
                        <a:pt x="4" y="179"/>
                        <a:pt x="4" y="179"/>
                        <a:pt x="4" y="179"/>
                      </a:cubicBezTo>
                      <a:cubicBezTo>
                        <a:pt x="1" y="176"/>
                        <a:pt x="0" y="172"/>
                        <a:pt x="2" y="169"/>
                      </a:cubicBezTo>
                      <a:cubicBezTo>
                        <a:pt x="3" y="165"/>
                        <a:pt x="6" y="162"/>
                        <a:pt x="10" y="162"/>
                      </a:cubicBezTo>
                      <a:cubicBezTo>
                        <a:pt x="158" y="140"/>
                        <a:pt x="158" y="140"/>
                        <a:pt x="158" y="140"/>
                      </a:cubicBezTo>
                      <a:cubicBezTo>
                        <a:pt x="225" y="6"/>
                        <a:pt x="225" y="6"/>
                        <a:pt x="225" y="6"/>
                      </a:cubicBezTo>
                      <a:cubicBezTo>
                        <a:pt x="227" y="2"/>
                        <a:pt x="230" y="0"/>
                        <a:pt x="234" y="0"/>
                      </a:cubicBezTo>
                      <a:cubicBezTo>
                        <a:pt x="234" y="0"/>
                        <a:pt x="234" y="0"/>
                        <a:pt x="234" y="0"/>
                      </a:cubicBezTo>
                      <a:cubicBezTo>
                        <a:pt x="238" y="0"/>
                        <a:pt x="241" y="2"/>
                        <a:pt x="243" y="6"/>
                      </a:cubicBezTo>
                      <a:cubicBezTo>
                        <a:pt x="309" y="140"/>
                        <a:pt x="309" y="140"/>
                        <a:pt x="309" y="140"/>
                      </a:cubicBezTo>
                      <a:cubicBezTo>
                        <a:pt x="458" y="162"/>
                        <a:pt x="458" y="162"/>
                        <a:pt x="458" y="162"/>
                      </a:cubicBezTo>
                      <a:cubicBezTo>
                        <a:pt x="462" y="162"/>
                        <a:pt x="465" y="165"/>
                        <a:pt x="466" y="169"/>
                      </a:cubicBezTo>
                      <a:cubicBezTo>
                        <a:pt x="467" y="172"/>
                        <a:pt x="466" y="176"/>
                        <a:pt x="463" y="179"/>
                      </a:cubicBezTo>
                      <a:cubicBezTo>
                        <a:pt x="356" y="284"/>
                        <a:pt x="356" y="284"/>
                        <a:pt x="356" y="284"/>
                      </a:cubicBezTo>
                      <a:cubicBezTo>
                        <a:pt x="381" y="432"/>
                        <a:pt x="381" y="432"/>
                        <a:pt x="381" y="432"/>
                      </a:cubicBezTo>
                      <a:cubicBezTo>
                        <a:pt x="382" y="436"/>
                        <a:pt x="380" y="439"/>
                        <a:pt x="377" y="442"/>
                      </a:cubicBezTo>
                      <a:cubicBezTo>
                        <a:pt x="376" y="443"/>
                        <a:pt x="373" y="443"/>
                        <a:pt x="371" y="443"/>
                      </a:cubicBezTo>
                      <a:close/>
                      <a:moveTo>
                        <a:pt x="33" y="179"/>
                      </a:moveTo>
                      <a:cubicBezTo>
                        <a:pt x="129" y="273"/>
                        <a:pt x="129" y="273"/>
                        <a:pt x="129" y="273"/>
                      </a:cubicBezTo>
                      <a:cubicBezTo>
                        <a:pt x="132" y="275"/>
                        <a:pt x="133" y="279"/>
                        <a:pt x="132" y="282"/>
                      </a:cubicBezTo>
                      <a:cubicBezTo>
                        <a:pt x="109" y="415"/>
                        <a:pt x="109" y="415"/>
                        <a:pt x="109" y="415"/>
                      </a:cubicBezTo>
                      <a:cubicBezTo>
                        <a:pt x="229" y="352"/>
                        <a:pt x="229" y="352"/>
                        <a:pt x="229" y="352"/>
                      </a:cubicBezTo>
                      <a:cubicBezTo>
                        <a:pt x="232" y="351"/>
                        <a:pt x="236" y="351"/>
                        <a:pt x="238" y="352"/>
                      </a:cubicBezTo>
                      <a:cubicBezTo>
                        <a:pt x="358" y="415"/>
                        <a:pt x="358" y="415"/>
                        <a:pt x="358" y="415"/>
                      </a:cubicBezTo>
                      <a:cubicBezTo>
                        <a:pt x="335" y="282"/>
                        <a:pt x="335" y="282"/>
                        <a:pt x="335" y="282"/>
                      </a:cubicBezTo>
                      <a:cubicBezTo>
                        <a:pt x="335" y="279"/>
                        <a:pt x="336" y="275"/>
                        <a:pt x="338" y="273"/>
                      </a:cubicBezTo>
                      <a:cubicBezTo>
                        <a:pt x="435" y="179"/>
                        <a:pt x="435" y="179"/>
                        <a:pt x="435" y="179"/>
                      </a:cubicBezTo>
                      <a:cubicBezTo>
                        <a:pt x="301" y="159"/>
                        <a:pt x="301" y="159"/>
                        <a:pt x="301" y="159"/>
                      </a:cubicBezTo>
                      <a:cubicBezTo>
                        <a:pt x="298" y="159"/>
                        <a:pt x="295" y="157"/>
                        <a:pt x="294" y="154"/>
                      </a:cubicBezTo>
                      <a:cubicBezTo>
                        <a:pt x="234" y="33"/>
                        <a:pt x="234" y="33"/>
                        <a:pt x="234" y="33"/>
                      </a:cubicBezTo>
                      <a:cubicBezTo>
                        <a:pt x="174" y="154"/>
                        <a:pt x="174" y="154"/>
                        <a:pt x="174" y="154"/>
                      </a:cubicBezTo>
                      <a:cubicBezTo>
                        <a:pt x="173" y="157"/>
                        <a:pt x="170" y="159"/>
                        <a:pt x="166" y="159"/>
                      </a:cubicBezTo>
                      <a:lnTo>
                        <a:pt x="33" y="17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Rockwell" panose="02060603020205020403"/>
                  </a:endParaRPr>
                </a:p>
              </p:txBody>
            </p:sp>
          </p:grpSp>
          <p:grpSp>
            <p:nvGrpSpPr>
              <p:cNvPr id="658" name="Group 657"/>
              <p:cNvGrpSpPr/>
              <p:nvPr/>
            </p:nvGrpSpPr>
            <p:grpSpPr>
              <a:xfrm>
                <a:off x="8190441" y="5559547"/>
                <a:ext cx="891125" cy="847237"/>
                <a:chOff x="6910388" y="3889375"/>
                <a:chExt cx="1482725" cy="1409700"/>
              </a:xfrm>
              <a:effectLst>
                <a:outerShdw blurRad="50800" dist="38100" dir="2700000" algn="tl" rotWithShape="0">
                  <a:prstClr val="black">
                    <a:alpha val="40000"/>
                  </a:prstClr>
                </a:outerShdw>
              </a:effectLst>
            </p:grpSpPr>
            <p:sp>
              <p:nvSpPr>
                <p:cNvPr id="659" name="Freeform 185"/>
                <p:cNvSpPr>
                  <a:spLocks/>
                </p:cNvSpPr>
                <p:nvPr/>
              </p:nvSpPr>
              <p:spPr bwMode="auto">
                <a:xfrm>
                  <a:off x="6945313" y="3921125"/>
                  <a:ext cx="1412875" cy="1343025"/>
                </a:xfrm>
                <a:custGeom>
                  <a:avLst/>
                  <a:gdLst>
                    <a:gd name="T0" fmla="*/ 446 w 890"/>
                    <a:gd name="T1" fmla="*/ 0 h 846"/>
                    <a:gd name="T2" fmla="*/ 584 w 890"/>
                    <a:gd name="T3" fmla="*/ 278 h 846"/>
                    <a:gd name="T4" fmla="*/ 890 w 890"/>
                    <a:gd name="T5" fmla="*/ 324 h 846"/>
                    <a:gd name="T6" fmla="*/ 668 w 890"/>
                    <a:gd name="T7" fmla="*/ 540 h 846"/>
                    <a:gd name="T8" fmla="*/ 720 w 890"/>
                    <a:gd name="T9" fmla="*/ 846 h 846"/>
                    <a:gd name="T10" fmla="*/ 446 w 890"/>
                    <a:gd name="T11" fmla="*/ 702 h 846"/>
                    <a:gd name="T12" fmla="*/ 170 w 890"/>
                    <a:gd name="T13" fmla="*/ 846 h 846"/>
                    <a:gd name="T14" fmla="*/ 222 w 890"/>
                    <a:gd name="T15" fmla="*/ 540 h 846"/>
                    <a:gd name="T16" fmla="*/ 0 w 890"/>
                    <a:gd name="T17" fmla="*/ 324 h 846"/>
                    <a:gd name="T18" fmla="*/ 308 w 890"/>
                    <a:gd name="T19" fmla="*/ 278 h 846"/>
                    <a:gd name="T20" fmla="*/ 446 w 890"/>
                    <a:gd name="T21" fmla="*/ 0 h 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90" h="846">
                      <a:moveTo>
                        <a:pt x="446" y="0"/>
                      </a:moveTo>
                      <a:lnTo>
                        <a:pt x="584" y="278"/>
                      </a:lnTo>
                      <a:lnTo>
                        <a:pt x="890" y="324"/>
                      </a:lnTo>
                      <a:lnTo>
                        <a:pt x="668" y="540"/>
                      </a:lnTo>
                      <a:lnTo>
                        <a:pt x="720" y="846"/>
                      </a:lnTo>
                      <a:lnTo>
                        <a:pt x="446" y="702"/>
                      </a:lnTo>
                      <a:lnTo>
                        <a:pt x="170" y="846"/>
                      </a:lnTo>
                      <a:lnTo>
                        <a:pt x="222" y="540"/>
                      </a:lnTo>
                      <a:lnTo>
                        <a:pt x="0" y="324"/>
                      </a:lnTo>
                      <a:lnTo>
                        <a:pt x="308" y="278"/>
                      </a:lnTo>
                      <a:lnTo>
                        <a:pt x="446" y="0"/>
                      </a:lnTo>
                      <a:close/>
                    </a:path>
                  </a:pathLst>
                </a:custGeom>
                <a:solidFill>
                  <a:srgbClr val="B6B893"/>
                </a:solidFill>
                <a:ln>
                  <a:noFill/>
                </a:ln>
              </p:spPr>
              <p:txBody>
                <a:bodyPr vert="horz" wrap="square" lIns="91440" tIns="45720" rIns="91440" bIns="45720" numCol="1" anchor="t" anchorCtr="0" compatLnSpc="1">
                  <a:prstTxWarp prst="textNoShape">
                    <a:avLst/>
                  </a:prstTxWarp>
                </a:bodyPr>
                <a:lstStyle/>
                <a:p>
                  <a:endParaRPr lang="en-US">
                    <a:solidFill>
                      <a:srgbClr val="000000"/>
                    </a:solidFill>
                    <a:latin typeface="Rockwell" panose="02060603020205020403"/>
                  </a:endParaRPr>
                </a:p>
              </p:txBody>
            </p:sp>
            <p:sp>
              <p:nvSpPr>
                <p:cNvPr id="660" name="Freeform 186"/>
                <p:cNvSpPr>
                  <a:spLocks noEditPoints="1"/>
                </p:cNvSpPr>
                <p:nvPr/>
              </p:nvSpPr>
              <p:spPr bwMode="auto">
                <a:xfrm>
                  <a:off x="6910388" y="3889375"/>
                  <a:ext cx="1482725" cy="1409700"/>
                </a:xfrm>
                <a:custGeom>
                  <a:avLst/>
                  <a:gdLst>
                    <a:gd name="T0" fmla="*/ 371 w 467"/>
                    <a:gd name="T1" fmla="*/ 443 h 444"/>
                    <a:gd name="T2" fmla="*/ 367 w 467"/>
                    <a:gd name="T3" fmla="*/ 442 h 444"/>
                    <a:gd name="T4" fmla="*/ 234 w 467"/>
                    <a:gd name="T5" fmla="*/ 372 h 444"/>
                    <a:gd name="T6" fmla="*/ 101 w 467"/>
                    <a:gd name="T7" fmla="*/ 442 h 444"/>
                    <a:gd name="T8" fmla="*/ 90 w 467"/>
                    <a:gd name="T9" fmla="*/ 442 h 444"/>
                    <a:gd name="T10" fmla="*/ 86 w 467"/>
                    <a:gd name="T11" fmla="*/ 432 h 444"/>
                    <a:gd name="T12" fmla="*/ 112 w 467"/>
                    <a:gd name="T13" fmla="*/ 284 h 444"/>
                    <a:gd name="T14" fmla="*/ 4 w 467"/>
                    <a:gd name="T15" fmla="*/ 179 h 444"/>
                    <a:gd name="T16" fmla="*/ 2 w 467"/>
                    <a:gd name="T17" fmla="*/ 169 h 444"/>
                    <a:gd name="T18" fmla="*/ 10 w 467"/>
                    <a:gd name="T19" fmla="*/ 162 h 444"/>
                    <a:gd name="T20" fmla="*/ 158 w 467"/>
                    <a:gd name="T21" fmla="*/ 140 h 444"/>
                    <a:gd name="T22" fmla="*/ 225 w 467"/>
                    <a:gd name="T23" fmla="*/ 6 h 444"/>
                    <a:gd name="T24" fmla="*/ 234 w 467"/>
                    <a:gd name="T25" fmla="*/ 0 h 444"/>
                    <a:gd name="T26" fmla="*/ 234 w 467"/>
                    <a:gd name="T27" fmla="*/ 0 h 444"/>
                    <a:gd name="T28" fmla="*/ 243 w 467"/>
                    <a:gd name="T29" fmla="*/ 6 h 444"/>
                    <a:gd name="T30" fmla="*/ 309 w 467"/>
                    <a:gd name="T31" fmla="*/ 140 h 444"/>
                    <a:gd name="T32" fmla="*/ 458 w 467"/>
                    <a:gd name="T33" fmla="*/ 162 h 444"/>
                    <a:gd name="T34" fmla="*/ 466 w 467"/>
                    <a:gd name="T35" fmla="*/ 169 h 444"/>
                    <a:gd name="T36" fmla="*/ 463 w 467"/>
                    <a:gd name="T37" fmla="*/ 179 h 444"/>
                    <a:gd name="T38" fmla="*/ 356 w 467"/>
                    <a:gd name="T39" fmla="*/ 284 h 444"/>
                    <a:gd name="T40" fmla="*/ 381 w 467"/>
                    <a:gd name="T41" fmla="*/ 432 h 444"/>
                    <a:gd name="T42" fmla="*/ 377 w 467"/>
                    <a:gd name="T43" fmla="*/ 442 h 444"/>
                    <a:gd name="T44" fmla="*/ 371 w 467"/>
                    <a:gd name="T45" fmla="*/ 443 h 444"/>
                    <a:gd name="T46" fmla="*/ 33 w 467"/>
                    <a:gd name="T47" fmla="*/ 179 h 444"/>
                    <a:gd name="T48" fmla="*/ 129 w 467"/>
                    <a:gd name="T49" fmla="*/ 273 h 444"/>
                    <a:gd name="T50" fmla="*/ 132 w 467"/>
                    <a:gd name="T51" fmla="*/ 282 h 444"/>
                    <a:gd name="T52" fmla="*/ 109 w 467"/>
                    <a:gd name="T53" fmla="*/ 415 h 444"/>
                    <a:gd name="T54" fmla="*/ 229 w 467"/>
                    <a:gd name="T55" fmla="*/ 352 h 444"/>
                    <a:gd name="T56" fmla="*/ 238 w 467"/>
                    <a:gd name="T57" fmla="*/ 352 h 444"/>
                    <a:gd name="T58" fmla="*/ 358 w 467"/>
                    <a:gd name="T59" fmla="*/ 415 h 444"/>
                    <a:gd name="T60" fmla="*/ 335 w 467"/>
                    <a:gd name="T61" fmla="*/ 282 h 444"/>
                    <a:gd name="T62" fmla="*/ 338 w 467"/>
                    <a:gd name="T63" fmla="*/ 273 h 444"/>
                    <a:gd name="T64" fmla="*/ 435 w 467"/>
                    <a:gd name="T65" fmla="*/ 179 h 444"/>
                    <a:gd name="T66" fmla="*/ 301 w 467"/>
                    <a:gd name="T67" fmla="*/ 159 h 444"/>
                    <a:gd name="T68" fmla="*/ 294 w 467"/>
                    <a:gd name="T69" fmla="*/ 154 h 444"/>
                    <a:gd name="T70" fmla="*/ 234 w 467"/>
                    <a:gd name="T71" fmla="*/ 33 h 444"/>
                    <a:gd name="T72" fmla="*/ 174 w 467"/>
                    <a:gd name="T73" fmla="*/ 154 h 444"/>
                    <a:gd name="T74" fmla="*/ 166 w 467"/>
                    <a:gd name="T75" fmla="*/ 159 h 444"/>
                    <a:gd name="T76" fmla="*/ 33 w 467"/>
                    <a:gd name="T77" fmla="*/ 179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67" h="444">
                      <a:moveTo>
                        <a:pt x="371" y="443"/>
                      </a:moveTo>
                      <a:cubicBezTo>
                        <a:pt x="370" y="443"/>
                        <a:pt x="368" y="443"/>
                        <a:pt x="367" y="442"/>
                      </a:cubicBezTo>
                      <a:cubicBezTo>
                        <a:pt x="234" y="372"/>
                        <a:pt x="234" y="372"/>
                        <a:pt x="234" y="372"/>
                      </a:cubicBezTo>
                      <a:cubicBezTo>
                        <a:pt x="101" y="442"/>
                        <a:pt x="101" y="442"/>
                        <a:pt x="101" y="442"/>
                      </a:cubicBezTo>
                      <a:cubicBezTo>
                        <a:pt x="98" y="444"/>
                        <a:pt x="93" y="444"/>
                        <a:pt x="90" y="442"/>
                      </a:cubicBezTo>
                      <a:cubicBezTo>
                        <a:pt x="87" y="439"/>
                        <a:pt x="86" y="436"/>
                        <a:pt x="86" y="432"/>
                      </a:cubicBezTo>
                      <a:cubicBezTo>
                        <a:pt x="112" y="284"/>
                        <a:pt x="112" y="284"/>
                        <a:pt x="112" y="284"/>
                      </a:cubicBezTo>
                      <a:cubicBezTo>
                        <a:pt x="4" y="179"/>
                        <a:pt x="4" y="179"/>
                        <a:pt x="4" y="179"/>
                      </a:cubicBezTo>
                      <a:cubicBezTo>
                        <a:pt x="1" y="176"/>
                        <a:pt x="0" y="172"/>
                        <a:pt x="2" y="169"/>
                      </a:cubicBezTo>
                      <a:cubicBezTo>
                        <a:pt x="3" y="165"/>
                        <a:pt x="6" y="162"/>
                        <a:pt x="10" y="162"/>
                      </a:cubicBezTo>
                      <a:cubicBezTo>
                        <a:pt x="158" y="140"/>
                        <a:pt x="158" y="140"/>
                        <a:pt x="158" y="140"/>
                      </a:cubicBezTo>
                      <a:cubicBezTo>
                        <a:pt x="225" y="6"/>
                        <a:pt x="225" y="6"/>
                        <a:pt x="225" y="6"/>
                      </a:cubicBezTo>
                      <a:cubicBezTo>
                        <a:pt x="227" y="2"/>
                        <a:pt x="230" y="0"/>
                        <a:pt x="234" y="0"/>
                      </a:cubicBezTo>
                      <a:cubicBezTo>
                        <a:pt x="234" y="0"/>
                        <a:pt x="234" y="0"/>
                        <a:pt x="234" y="0"/>
                      </a:cubicBezTo>
                      <a:cubicBezTo>
                        <a:pt x="238" y="0"/>
                        <a:pt x="241" y="2"/>
                        <a:pt x="243" y="6"/>
                      </a:cubicBezTo>
                      <a:cubicBezTo>
                        <a:pt x="309" y="140"/>
                        <a:pt x="309" y="140"/>
                        <a:pt x="309" y="140"/>
                      </a:cubicBezTo>
                      <a:cubicBezTo>
                        <a:pt x="458" y="162"/>
                        <a:pt x="458" y="162"/>
                        <a:pt x="458" y="162"/>
                      </a:cubicBezTo>
                      <a:cubicBezTo>
                        <a:pt x="462" y="162"/>
                        <a:pt x="465" y="165"/>
                        <a:pt x="466" y="169"/>
                      </a:cubicBezTo>
                      <a:cubicBezTo>
                        <a:pt x="467" y="172"/>
                        <a:pt x="466" y="176"/>
                        <a:pt x="463" y="179"/>
                      </a:cubicBezTo>
                      <a:cubicBezTo>
                        <a:pt x="356" y="284"/>
                        <a:pt x="356" y="284"/>
                        <a:pt x="356" y="284"/>
                      </a:cubicBezTo>
                      <a:cubicBezTo>
                        <a:pt x="381" y="432"/>
                        <a:pt x="381" y="432"/>
                        <a:pt x="381" y="432"/>
                      </a:cubicBezTo>
                      <a:cubicBezTo>
                        <a:pt x="382" y="436"/>
                        <a:pt x="380" y="439"/>
                        <a:pt x="377" y="442"/>
                      </a:cubicBezTo>
                      <a:cubicBezTo>
                        <a:pt x="376" y="443"/>
                        <a:pt x="373" y="443"/>
                        <a:pt x="371" y="443"/>
                      </a:cubicBezTo>
                      <a:close/>
                      <a:moveTo>
                        <a:pt x="33" y="179"/>
                      </a:moveTo>
                      <a:cubicBezTo>
                        <a:pt x="129" y="273"/>
                        <a:pt x="129" y="273"/>
                        <a:pt x="129" y="273"/>
                      </a:cubicBezTo>
                      <a:cubicBezTo>
                        <a:pt x="132" y="275"/>
                        <a:pt x="133" y="279"/>
                        <a:pt x="132" y="282"/>
                      </a:cubicBezTo>
                      <a:cubicBezTo>
                        <a:pt x="109" y="415"/>
                        <a:pt x="109" y="415"/>
                        <a:pt x="109" y="415"/>
                      </a:cubicBezTo>
                      <a:cubicBezTo>
                        <a:pt x="229" y="352"/>
                        <a:pt x="229" y="352"/>
                        <a:pt x="229" y="352"/>
                      </a:cubicBezTo>
                      <a:cubicBezTo>
                        <a:pt x="232" y="351"/>
                        <a:pt x="236" y="351"/>
                        <a:pt x="238" y="352"/>
                      </a:cubicBezTo>
                      <a:cubicBezTo>
                        <a:pt x="358" y="415"/>
                        <a:pt x="358" y="415"/>
                        <a:pt x="358" y="415"/>
                      </a:cubicBezTo>
                      <a:cubicBezTo>
                        <a:pt x="335" y="282"/>
                        <a:pt x="335" y="282"/>
                        <a:pt x="335" y="282"/>
                      </a:cubicBezTo>
                      <a:cubicBezTo>
                        <a:pt x="335" y="279"/>
                        <a:pt x="336" y="275"/>
                        <a:pt x="338" y="273"/>
                      </a:cubicBezTo>
                      <a:cubicBezTo>
                        <a:pt x="435" y="179"/>
                        <a:pt x="435" y="179"/>
                        <a:pt x="435" y="179"/>
                      </a:cubicBezTo>
                      <a:cubicBezTo>
                        <a:pt x="301" y="159"/>
                        <a:pt x="301" y="159"/>
                        <a:pt x="301" y="159"/>
                      </a:cubicBezTo>
                      <a:cubicBezTo>
                        <a:pt x="298" y="159"/>
                        <a:pt x="295" y="157"/>
                        <a:pt x="294" y="154"/>
                      </a:cubicBezTo>
                      <a:cubicBezTo>
                        <a:pt x="234" y="33"/>
                        <a:pt x="234" y="33"/>
                        <a:pt x="234" y="33"/>
                      </a:cubicBezTo>
                      <a:cubicBezTo>
                        <a:pt x="174" y="154"/>
                        <a:pt x="174" y="154"/>
                        <a:pt x="174" y="154"/>
                      </a:cubicBezTo>
                      <a:cubicBezTo>
                        <a:pt x="173" y="157"/>
                        <a:pt x="170" y="159"/>
                        <a:pt x="166" y="159"/>
                      </a:cubicBezTo>
                      <a:lnTo>
                        <a:pt x="33" y="17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Rockwell" panose="02060603020205020403"/>
                  </a:endParaRPr>
                </a:p>
              </p:txBody>
            </p:sp>
          </p:grpSp>
        </p:grpSp>
        <p:sp>
          <p:nvSpPr>
            <p:cNvPr id="9" name="TextBox 8"/>
            <p:cNvSpPr txBox="1"/>
            <p:nvPr/>
          </p:nvSpPr>
          <p:spPr>
            <a:xfrm>
              <a:off x="3886200" y="2114490"/>
              <a:ext cx="1356204" cy="384721"/>
            </a:xfrm>
            <a:prstGeom prst="rect">
              <a:avLst/>
            </a:prstGeom>
            <a:noFill/>
          </p:spPr>
          <p:txBody>
            <a:bodyPr wrap="square" rtlCol="0">
              <a:spAutoFit/>
            </a:bodyPr>
            <a:lstStyle/>
            <a:p>
              <a:pPr algn="ctr"/>
              <a:r>
                <a:rPr lang="en-US" sz="1900" b="1">
                  <a:latin typeface="Calibri" panose="020F0502020204030204" pitchFamily="34" charset="0"/>
                </a:rPr>
                <a:t>Student</a:t>
              </a:r>
            </a:p>
          </p:txBody>
        </p:sp>
      </p:grpSp>
      <p:sp>
        <p:nvSpPr>
          <p:cNvPr id="55" name="TextBox 54"/>
          <p:cNvSpPr txBox="1"/>
          <p:nvPr/>
        </p:nvSpPr>
        <p:spPr>
          <a:xfrm>
            <a:off x="6361168" y="4137559"/>
            <a:ext cx="3060394" cy="923330"/>
          </a:xfrm>
          <a:prstGeom prst="rect">
            <a:avLst/>
          </a:prstGeom>
          <a:noFill/>
        </p:spPr>
        <p:txBody>
          <a:bodyPr wrap="square" rtlCol="0">
            <a:spAutoFit/>
          </a:bodyPr>
          <a:lstStyle/>
          <a:p>
            <a:pPr algn="ctr"/>
            <a:r>
              <a:rPr lang="en-US" sz="2000" b="1">
                <a:solidFill>
                  <a:srgbClr val="002060"/>
                </a:solidFill>
                <a:effectLst>
                  <a:outerShdw blurRad="38100" dist="38100" dir="2700000" algn="tl">
                    <a:srgbClr val="000000">
                      <a:alpha val="43137"/>
                    </a:srgbClr>
                  </a:outerShdw>
                </a:effectLst>
                <a:latin typeface="Calibri" panose="020F0502020204030204" pitchFamily="34" charset="0"/>
              </a:rPr>
              <a:t>Parent Center Representative</a:t>
            </a:r>
          </a:p>
          <a:p>
            <a:pPr algn="ctr"/>
            <a:r>
              <a:rPr lang="en-US" sz="1400" b="1">
                <a:solidFill>
                  <a:srgbClr val="002060"/>
                </a:solidFill>
                <a:effectLst>
                  <a:outerShdw blurRad="38100" dist="38100" dir="2700000" algn="tl">
                    <a:srgbClr val="000000">
                      <a:alpha val="43137"/>
                    </a:srgbClr>
                  </a:outerShdw>
                </a:effectLst>
                <a:latin typeface="Calibri" panose="020F0502020204030204" pitchFamily="34" charset="0"/>
              </a:rPr>
              <a:t>Insert Name:_____________________</a:t>
            </a:r>
          </a:p>
        </p:txBody>
      </p:sp>
      <p:sp>
        <p:nvSpPr>
          <p:cNvPr id="10" name="Rectangle 9"/>
          <p:cNvSpPr/>
          <p:nvPr/>
        </p:nvSpPr>
        <p:spPr>
          <a:xfrm>
            <a:off x="4584795" y="4371908"/>
            <a:ext cx="916111" cy="369332"/>
          </a:xfrm>
          <a:prstGeom prst="rect">
            <a:avLst/>
          </a:prstGeom>
        </p:spPr>
        <p:txBody>
          <a:bodyPr wrap="square">
            <a:spAutoFit/>
          </a:bodyPr>
          <a:lstStyle/>
          <a:p>
            <a:r>
              <a:rPr lang="en-US" altLang="en-US" b="1">
                <a:solidFill>
                  <a:srgbClr val="002060"/>
                </a:solidFill>
                <a:effectLst>
                  <a:outerShdw blurRad="38100" dist="38100" dir="2700000" algn="tl">
                    <a:srgbClr val="000000">
                      <a:alpha val="43137"/>
                    </a:srgbClr>
                  </a:outerShdw>
                </a:effectLst>
                <a:latin typeface="Calibri" panose="020F0502020204030204" pitchFamily="34" charset="0"/>
              </a:rPr>
              <a:t>Parent</a:t>
            </a:r>
          </a:p>
        </p:txBody>
      </p:sp>
    </p:spTree>
    <p:extLst>
      <p:ext uri="{BB962C8B-B14F-4D97-AF65-F5344CB8AC3E}">
        <p14:creationId xmlns:p14="http://schemas.microsoft.com/office/powerpoint/2010/main" val="925869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50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750"/>
                                        <p:tgtEl>
                                          <p:spTgt spid="31"/>
                                        </p:tgtEl>
                                      </p:cBhvr>
                                    </p:animEffect>
                                  </p:childTnLst>
                                </p:cTn>
                              </p:par>
                            </p:childTnLst>
                          </p:cTn>
                        </p:par>
                        <p:par>
                          <p:cTn id="8" fill="hold">
                            <p:stCondLst>
                              <p:cond delay="1250"/>
                            </p:stCondLst>
                            <p:childTnLst>
                              <p:par>
                                <p:cTn id="9" presetID="10" presetClass="entr" presetSubtype="0" fill="hold" grpId="0" nodeType="afterEffect">
                                  <p:stCondLst>
                                    <p:cond delay="0"/>
                                  </p:stCondLst>
                                  <p:childTnLst>
                                    <p:set>
                                      <p:cBhvr>
                                        <p:cTn id="10" dur="1" fill="hold">
                                          <p:stCondLst>
                                            <p:cond delay="0"/>
                                          </p:stCondLst>
                                        </p:cTn>
                                        <p:tgtEl>
                                          <p:spTgt spid="179"/>
                                        </p:tgtEl>
                                        <p:attrNameLst>
                                          <p:attrName>style.visibility</p:attrName>
                                        </p:attrNameLst>
                                      </p:cBhvr>
                                      <p:to>
                                        <p:strVal val="visible"/>
                                      </p:to>
                                    </p:set>
                                    <p:animEffect transition="in" filter="fade">
                                      <p:cBhvr>
                                        <p:cTn id="11" dur="500"/>
                                        <p:tgtEl>
                                          <p:spTgt spid="17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fade">
                                      <p:cBhvr>
                                        <p:cTn id="16" dur="500"/>
                                        <p:tgtEl>
                                          <p:spTgt spid="5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500"/>
                                        <p:tgtEl>
                                          <p:spTgt spid="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par>
                                <p:cTn id="38" presetID="22" presetClass="entr" presetSubtype="4" fill="hold" grpId="0" nodeType="withEffect">
                                  <p:stCondLst>
                                    <p:cond delay="1000"/>
                                  </p:stCondLst>
                                  <p:childTnLst>
                                    <p:set>
                                      <p:cBhvr>
                                        <p:cTn id="39" dur="1" fill="hold">
                                          <p:stCondLst>
                                            <p:cond delay="0"/>
                                          </p:stCondLst>
                                        </p:cTn>
                                        <p:tgtEl>
                                          <p:spTgt spid="600"/>
                                        </p:tgtEl>
                                        <p:attrNameLst>
                                          <p:attrName>style.visibility</p:attrName>
                                        </p:attrNameLst>
                                      </p:cBhvr>
                                      <p:to>
                                        <p:strVal val="visible"/>
                                      </p:to>
                                    </p:set>
                                    <p:animEffect transition="in" filter="wipe(down)">
                                      <p:cBhvr>
                                        <p:cTn id="40" dur="750"/>
                                        <p:tgtEl>
                                          <p:spTgt spid="600"/>
                                        </p:tgtEl>
                                      </p:cBhvr>
                                    </p:animEffect>
                                  </p:childTnLst>
                                </p:cTn>
                              </p:par>
                              <p:par>
                                <p:cTn id="41" presetID="22" presetClass="entr" presetSubtype="4" fill="hold" grpId="0" nodeType="withEffect">
                                  <p:stCondLst>
                                    <p:cond delay="1000"/>
                                  </p:stCondLst>
                                  <p:childTnLst>
                                    <p:set>
                                      <p:cBhvr>
                                        <p:cTn id="42" dur="1" fill="hold">
                                          <p:stCondLst>
                                            <p:cond delay="0"/>
                                          </p:stCondLst>
                                        </p:cTn>
                                        <p:tgtEl>
                                          <p:spTgt spid="597"/>
                                        </p:tgtEl>
                                        <p:attrNameLst>
                                          <p:attrName>style.visibility</p:attrName>
                                        </p:attrNameLst>
                                      </p:cBhvr>
                                      <p:to>
                                        <p:strVal val="visible"/>
                                      </p:to>
                                    </p:set>
                                    <p:animEffect transition="in" filter="wipe(down)">
                                      <p:cBhvr>
                                        <p:cTn id="43" dur="750"/>
                                        <p:tgtEl>
                                          <p:spTgt spid="597"/>
                                        </p:tgtEl>
                                      </p:cBhvr>
                                    </p:animEffect>
                                  </p:childTnLst>
                                </p:cTn>
                              </p:par>
                              <p:par>
                                <p:cTn id="44" presetID="22" presetClass="entr" presetSubtype="4" fill="hold" grpId="0" nodeType="withEffect">
                                  <p:stCondLst>
                                    <p:cond delay="1000"/>
                                  </p:stCondLst>
                                  <p:childTnLst>
                                    <p:set>
                                      <p:cBhvr>
                                        <p:cTn id="45" dur="1" fill="hold">
                                          <p:stCondLst>
                                            <p:cond delay="0"/>
                                          </p:stCondLst>
                                        </p:cTn>
                                        <p:tgtEl>
                                          <p:spTgt spid="596"/>
                                        </p:tgtEl>
                                        <p:attrNameLst>
                                          <p:attrName>style.visibility</p:attrName>
                                        </p:attrNameLst>
                                      </p:cBhvr>
                                      <p:to>
                                        <p:strVal val="visible"/>
                                      </p:to>
                                    </p:set>
                                    <p:animEffect transition="in" filter="wipe(down)">
                                      <p:cBhvr>
                                        <p:cTn id="46" dur="750"/>
                                        <p:tgtEl>
                                          <p:spTgt spid="596"/>
                                        </p:tgtEl>
                                      </p:cBhvr>
                                    </p:animEffect>
                                  </p:childTnLst>
                                </p:cTn>
                              </p:par>
                              <p:par>
                                <p:cTn id="47" presetID="22" presetClass="entr" presetSubtype="4" fill="hold" grpId="0" nodeType="withEffect">
                                  <p:stCondLst>
                                    <p:cond delay="1000"/>
                                  </p:stCondLst>
                                  <p:childTnLst>
                                    <p:set>
                                      <p:cBhvr>
                                        <p:cTn id="48" dur="1" fill="hold">
                                          <p:stCondLst>
                                            <p:cond delay="0"/>
                                          </p:stCondLst>
                                        </p:cTn>
                                        <p:tgtEl>
                                          <p:spTgt spid="593"/>
                                        </p:tgtEl>
                                        <p:attrNameLst>
                                          <p:attrName>style.visibility</p:attrName>
                                        </p:attrNameLst>
                                      </p:cBhvr>
                                      <p:to>
                                        <p:strVal val="visible"/>
                                      </p:to>
                                    </p:set>
                                    <p:animEffect transition="in" filter="wipe(down)">
                                      <p:cBhvr>
                                        <p:cTn id="49" dur="750"/>
                                        <p:tgtEl>
                                          <p:spTgt spid="593"/>
                                        </p:tgtEl>
                                      </p:cBhvr>
                                    </p:animEffect>
                                  </p:childTnLst>
                                </p:cTn>
                              </p:par>
                              <p:par>
                                <p:cTn id="50" presetID="22" presetClass="entr" presetSubtype="4" fill="hold" grpId="0" nodeType="withEffect">
                                  <p:stCondLst>
                                    <p:cond delay="1000"/>
                                  </p:stCondLst>
                                  <p:childTnLst>
                                    <p:set>
                                      <p:cBhvr>
                                        <p:cTn id="51" dur="1" fill="hold">
                                          <p:stCondLst>
                                            <p:cond delay="0"/>
                                          </p:stCondLst>
                                        </p:cTn>
                                        <p:tgtEl>
                                          <p:spTgt spid="592"/>
                                        </p:tgtEl>
                                        <p:attrNameLst>
                                          <p:attrName>style.visibility</p:attrName>
                                        </p:attrNameLst>
                                      </p:cBhvr>
                                      <p:to>
                                        <p:strVal val="visible"/>
                                      </p:to>
                                    </p:set>
                                    <p:animEffect transition="in" filter="wipe(down)">
                                      <p:cBhvr>
                                        <p:cTn id="52" dur="750"/>
                                        <p:tgtEl>
                                          <p:spTgt spid="592"/>
                                        </p:tgtEl>
                                      </p:cBhvr>
                                    </p:animEffect>
                                  </p:childTnLst>
                                </p:cTn>
                              </p:par>
                              <p:par>
                                <p:cTn id="53" presetID="22" presetClass="entr" presetSubtype="4" fill="hold" grpId="0" nodeType="withEffect">
                                  <p:stCondLst>
                                    <p:cond delay="1000"/>
                                  </p:stCondLst>
                                  <p:childTnLst>
                                    <p:set>
                                      <p:cBhvr>
                                        <p:cTn id="54" dur="1" fill="hold">
                                          <p:stCondLst>
                                            <p:cond delay="0"/>
                                          </p:stCondLst>
                                        </p:cTn>
                                        <p:tgtEl>
                                          <p:spTgt spid="591"/>
                                        </p:tgtEl>
                                        <p:attrNameLst>
                                          <p:attrName>style.visibility</p:attrName>
                                        </p:attrNameLst>
                                      </p:cBhvr>
                                      <p:to>
                                        <p:strVal val="visible"/>
                                      </p:to>
                                    </p:set>
                                    <p:animEffect transition="in" filter="wipe(down)">
                                      <p:cBhvr>
                                        <p:cTn id="55" dur="750"/>
                                        <p:tgtEl>
                                          <p:spTgt spid="591"/>
                                        </p:tgtEl>
                                      </p:cBhvr>
                                    </p:animEffect>
                                  </p:childTnLst>
                                </p:cTn>
                              </p:par>
                              <p:par>
                                <p:cTn id="56" presetID="22" presetClass="entr" presetSubtype="4" fill="hold" grpId="0" nodeType="withEffect">
                                  <p:stCondLst>
                                    <p:cond delay="1000"/>
                                  </p:stCondLst>
                                  <p:childTnLst>
                                    <p:set>
                                      <p:cBhvr>
                                        <p:cTn id="57" dur="1" fill="hold">
                                          <p:stCondLst>
                                            <p:cond delay="0"/>
                                          </p:stCondLst>
                                        </p:cTn>
                                        <p:tgtEl>
                                          <p:spTgt spid="590"/>
                                        </p:tgtEl>
                                        <p:attrNameLst>
                                          <p:attrName>style.visibility</p:attrName>
                                        </p:attrNameLst>
                                      </p:cBhvr>
                                      <p:to>
                                        <p:strVal val="visible"/>
                                      </p:to>
                                    </p:set>
                                    <p:animEffect transition="in" filter="wipe(down)">
                                      <p:cBhvr>
                                        <p:cTn id="58" dur="750"/>
                                        <p:tgtEl>
                                          <p:spTgt spid="590"/>
                                        </p:tgtEl>
                                      </p:cBhvr>
                                    </p:animEffect>
                                  </p:childTnLst>
                                </p:cTn>
                              </p:par>
                              <p:par>
                                <p:cTn id="59" presetID="22" presetClass="entr" presetSubtype="4" fill="hold" grpId="0" nodeType="withEffect">
                                  <p:stCondLst>
                                    <p:cond delay="1000"/>
                                  </p:stCondLst>
                                  <p:childTnLst>
                                    <p:set>
                                      <p:cBhvr>
                                        <p:cTn id="60" dur="1" fill="hold">
                                          <p:stCondLst>
                                            <p:cond delay="0"/>
                                          </p:stCondLst>
                                        </p:cTn>
                                        <p:tgtEl>
                                          <p:spTgt spid="589"/>
                                        </p:tgtEl>
                                        <p:attrNameLst>
                                          <p:attrName>style.visibility</p:attrName>
                                        </p:attrNameLst>
                                      </p:cBhvr>
                                      <p:to>
                                        <p:strVal val="visible"/>
                                      </p:to>
                                    </p:set>
                                    <p:animEffect transition="in" filter="wipe(down)">
                                      <p:cBhvr>
                                        <p:cTn id="61" dur="750"/>
                                        <p:tgtEl>
                                          <p:spTgt spid="589"/>
                                        </p:tgtEl>
                                      </p:cBhvr>
                                    </p:animEffect>
                                  </p:childTnLst>
                                </p:cTn>
                              </p:par>
                              <p:par>
                                <p:cTn id="62" presetID="22" presetClass="entr" presetSubtype="4" fill="hold" grpId="0" nodeType="withEffect">
                                  <p:stCondLst>
                                    <p:cond delay="1000"/>
                                  </p:stCondLst>
                                  <p:childTnLst>
                                    <p:set>
                                      <p:cBhvr>
                                        <p:cTn id="63" dur="1" fill="hold">
                                          <p:stCondLst>
                                            <p:cond delay="0"/>
                                          </p:stCondLst>
                                        </p:cTn>
                                        <p:tgtEl>
                                          <p:spTgt spid="584"/>
                                        </p:tgtEl>
                                        <p:attrNameLst>
                                          <p:attrName>style.visibility</p:attrName>
                                        </p:attrNameLst>
                                      </p:cBhvr>
                                      <p:to>
                                        <p:strVal val="visible"/>
                                      </p:to>
                                    </p:set>
                                    <p:animEffect transition="in" filter="wipe(down)">
                                      <p:cBhvr>
                                        <p:cTn id="64" dur="750"/>
                                        <p:tgtEl>
                                          <p:spTgt spid="584"/>
                                        </p:tgtEl>
                                      </p:cBhvr>
                                    </p:animEffect>
                                  </p:childTnLst>
                                </p:cTn>
                              </p:par>
                              <p:par>
                                <p:cTn id="65" presetID="22" presetClass="entr" presetSubtype="4" fill="hold" grpId="0" nodeType="withEffect">
                                  <p:stCondLst>
                                    <p:cond delay="1000"/>
                                  </p:stCondLst>
                                  <p:childTnLst>
                                    <p:set>
                                      <p:cBhvr>
                                        <p:cTn id="66" dur="1" fill="hold">
                                          <p:stCondLst>
                                            <p:cond delay="0"/>
                                          </p:stCondLst>
                                        </p:cTn>
                                        <p:tgtEl>
                                          <p:spTgt spid="581"/>
                                        </p:tgtEl>
                                        <p:attrNameLst>
                                          <p:attrName>style.visibility</p:attrName>
                                        </p:attrNameLst>
                                      </p:cBhvr>
                                      <p:to>
                                        <p:strVal val="visible"/>
                                      </p:to>
                                    </p:set>
                                    <p:animEffect transition="in" filter="wipe(down)">
                                      <p:cBhvr>
                                        <p:cTn id="67" dur="750"/>
                                        <p:tgtEl>
                                          <p:spTgt spid="581"/>
                                        </p:tgtEl>
                                      </p:cBhvr>
                                    </p:animEffect>
                                  </p:childTnLst>
                                </p:cTn>
                              </p:par>
                              <p:par>
                                <p:cTn id="68" presetID="22" presetClass="entr" presetSubtype="4" fill="hold" grpId="0" nodeType="withEffect">
                                  <p:stCondLst>
                                    <p:cond delay="1000"/>
                                  </p:stCondLst>
                                  <p:childTnLst>
                                    <p:set>
                                      <p:cBhvr>
                                        <p:cTn id="69" dur="1" fill="hold">
                                          <p:stCondLst>
                                            <p:cond delay="0"/>
                                          </p:stCondLst>
                                        </p:cTn>
                                        <p:tgtEl>
                                          <p:spTgt spid="580"/>
                                        </p:tgtEl>
                                        <p:attrNameLst>
                                          <p:attrName>style.visibility</p:attrName>
                                        </p:attrNameLst>
                                      </p:cBhvr>
                                      <p:to>
                                        <p:strVal val="visible"/>
                                      </p:to>
                                    </p:set>
                                    <p:animEffect transition="in" filter="wipe(down)">
                                      <p:cBhvr>
                                        <p:cTn id="70" dur="750"/>
                                        <p:tgtEl>
                                          <p:spTgt spid="580"/>
                                        </p:tgtEl>
                                      </p:cBhvr>
                                    </p:animEffect>
                                  </p:childTnLst>
                                </p:cTn>
                              </p:par>
                              <p:par>
                                <p:cTn id="71" presetID="22" presetClass="entr" presetSubtype="4" fill="hold" grpId="0" nodeType="withEffect">
                                  <p:stCondLst>
                                    <p:cond delay="1000"/>
                                  </p:stCondLst>
                                  <p:childTnLst>
                                    <p:set>
                                      <p:cBhvr>
                                        <p:cTn id="72" dur="1" fill="hold">
                                          <p:stCondLst>
                                            <p:cond delay="0"/>
                                          </p:stCondLst>
                                        </p:cTn>
                                        <p:tgtEl>
                                          <p:spTgt spid="579"/>
                                        </p:tgtEl>
                                        <p:attrNameLst>
                                          <p:attrName>style.visibility</p:attrName>
                                        </p:attrNameLst>
                                      </p:cBhvr>
                                      <p:to>
                                        <p:strVal val="visible"/>
                                      </p:to>
                                    </p:set>
                                    <p:animEffect transition="in" filter="wipe(down)">
                                      <p:cBhvr>
                                        <p:cTn id="73" dur="750"/>
                                        <p:tgtEl>
                                          <p:spTgt spid="579"/>
                                        </p:tgtEl>
                                      </p:cBhvr>
                                    </p:animEffect>
                                  </p:childTnLst>
                                </p:cTn>
                              </p:par>
                              <p:par>
                                <p:cTn id="74" presetID="22" presetClass="entr" presetSubtype="4" fill="hold" grpId="0" nodeType="withEffect">
                                  <p:stCondLst>
                                    <p:cond delay="1000"/>
                                  </p:stCondLst>
                                  <p:childTnLst>
                                    <p:set>
                                      <p:cBhvr>
                                        <p:cTn id="75" dur="1" fill="hold">
                                          <p:stCondLst>
                                            <p:cond delay="0"/>
                                          </p:stCondLst>
                                        </p:cTn>
                                        <p:tgtEl>
                                          <p:spTgt spid="557"/>
                                        </p:tgtEl>
                                        <p:attrNameLst>
                                          <p:attrName>style.visibility</p:attrName>
                                        </p:attrNameLst>
                                      </p:cBhvr>
                                      <p:to>
                                        <p:strVal val="visible"/>
                                      </p:to>
                                    </p:set>
                                    <p:animEffect transition="in" filter="wipe(down)">
                                      <p:cBhvr>
                                        <p:cTn id="76" dur="750"/>
                                        <p:tgtEl>
                                          <p:spTgt spid="557"/>
                                        </p:tgtEl>
                                      </p:cBhvr>
                                    </p:animEffect>
                                  </p:childTnLst>
                                </p:cTn>
                              </p:par>
                              <p:par>
                                <p:cTn id="77" presetID="22" presetClass="entr" presetSubtype="4" fill="hold" grpId="0" nodeType="withEffect">
                                  <p:stCondLst>
                                    <p:cond delay="1000"/>
                                  </p:stCondLst>
                                  <p:childTnLst>
                                    <p:set>
                                      <p:cBhvr>
                                        <p:cTn id="78" dur="1" fill="hold">
                                          <p:stCondLst>
                                            <p:cond delay="0"/>
                                          </p:stCondLst>
                                        </p:cTn>
                                        <p:tgtEl>
                                          <p:spTgt spid="556"/>
                                        </p:tgtEl>
                                        <p:attrNameLst>
                                          <p:attrName>style.visibility</p:attrName>
                                        </p:attrNameLst>
                                      </p:cBhvr>
                                      <p:to>
                                        <p:strVal val="visible"/>
                                      </p:to>
                                    </p:set>
                                    <p:animEffect transition="in" filter="wipe(down)">
                                      <p:cBhvr>
                                        <p:cTn id="79" dur="750"/>
                                        <p:tgtEl>
                                          <p:spTgt spid="556"/>
                                        </p:tgtEl>
                                      </p:cBhvr>
                                    </p:animEffect>
                                  </p:childTnLst>
                                </p:cTn>
                              </p:par>
                              <p:par>
                                <p:cTn id="80" presetID="22" presetClass="entr" presetSubtype="4" fill="hold" grpId="0" nodeType="withEffect">
                                  <p:stCondLst>
                                    <p:cond delay="1000"/>
                                  </p:stCondLst>
                                  <p:childTnLst>
                                    <p:set>
                                      <p:cBhvr>
                                        <p:cTn id="81" dur="1" fill="hold">
                                          <p:stCondLst>
                                            <p:cond delay="0"/>
                                          </p:stCondLst>
                                        </p:cTn>
                                        <p:tgtEl>
                                          <p:spTgt spid="554"/>
                                        </p:tgtEl>
                                        <p:attrNameLst>
                                          <p:attrName>style.visibility</p:attrName>
                                        </p:attrNameLst>
                                      </p:cBhvr>
                                      <p:to>
                                        <p:strVal val="visible"/>
                                      </p:to>
                                    </p:set>
                                    <p:animEffect transition="in" filter="wipe(down)">
                                      <p:cBhvr>
                                        <p:cTn id="82" dur="750"/>
                                        <p:tgtEl>
                                          <p:spTgt spid="554"/>
                                        </p:tgtEl>
                                      </p:cBhvr>
                                    </p:animEffect>
                                  </p:childTnLst>
                                </p:cTn>
                              </p:par>
                              <p:par>
                                <p:cTn id="83" presetID="22" presetClass="entr" presetSubtype="4" fill="hold" grpId="0" nodeType="withEffect">
                                  <p:stCondLst>
                                    <p:cond delay="1000"/>
                                  </p:stCondLst>
                                  <p:childTnLst>
                                    <p:set>
                                      <p:cBhvr>
                                        <p:cTn id="84" dur="1" fill="hold">
                                          <p:stCondLst>
                                            <p:cond delay="0"/>
                                          </p:stCondLst>
                                        </p:cTn>
                                        <p:tgtEl>
                                          <p:spTgt spid="552"/>
                                        </p:tgtEl>
                                        <p:attrNameLst>
                                          <p:attrName>style.visibility</p:attrName>
                                        </p:attrNameLst>
                                      </p:cBhvr>
                                      <p:to>
                                        <p:strVal val="visible"/>
                                      </p:to>
                                    </p:set>
                                    <p:animEffect transition="in" filter="wipe(down)">
                                      <p:cBhvr>
                                        <p:cTn id="85" dur="750"/>
                                        <p:tgtEl>
                                          <p:spTgt spid="552"/>
                                        </p:tgtEl>
                                      </p:cBhvr>
                                    </p:animEffect>
                                  </p:childTnLst>
                                </p:cTn>
                              </p:par>
                              <p:par>
                                <p:cTn id="86" presetID="22" presetClass="entr" presetSubtype="4" fill="hold" grpId="0" nodeType="withEffect">
                                  <p:stCondLst>
                                    <p:cond delay="1000"/>
                                  </p:stCondLst>
                                  <p:childTnLst>
                                    <p:set>
                                      <p:cBhvr>
                                        <p:cTn id="87" dur="1" fill="hold">
                                          <p:stCondLst>
                                            <p:cond delay="0"/>
                                          </p:stCondLst>
                                        </p:cTn>
                                        <p:tgtEl>
                                          <p:spTgt spid="683"/>
                                        </p:tgtEl>
                                        <p:attrNameLst>
                                          <p:attrName>style.visibility</p:attrName>
                                        </p:attrNameLst>
                                      </p:cBhvr>
                                      <p:to>
                                        <p:strVal val="visible"/>
                                      </p:to>
                                    </p:set>
                                    <p:animEffect transition="in" filter="wipe(down)">
                                      <p:cBhvr>
                                        <p:cTn id="88" dur="750"/>
                                        <p:tgtEl>
                                          <p:spTgt spid="683"/>
                                        </p:tgtEl>
                                      </p:cBhvr>
                                    </p:animEffect>
                                  </p:childTnLst>
                                </p:cTn>
                              </p:par>
                              <p:par>
                                <p:cTn id="89" presetID="22" presetClass="entr" presetSubtype="4" fill="hold" grpId="0" nodeType="withEffect">
                                  <p:stCondLst>
                                    <p:cond delay="1000"/>
                                  </p:stCondLst>
                                  <p:childTnLst>
                                    <p:set>
                                      <p:cBhvr>
                                        <p:cTn id="90" dur="1" fill="hold">
                                          <p:stCondLst>
                                            <p:cond delay="0"/>
                                          </p:stCondLst>
                                        </p:cTn>
                                        <p:tgtEl>
                                          <p:spTgt spid="682"/>
                                        </p:tgtEl>
                                        <p:attrNameLst>
                                          <p:attrName>style.visibility</p:attrName>
                                        </p:attrNameLst>
                                      </p:cBhvr>
                                      <p:to>
                                        <p:strVal val="visible"/>
                                      </p:to>
                                    </p:set>
                                    <p:animEffect transition="in" filter="wipe(down)">
                                      <p:cBhvr>
                                        <p:cTn id="91" dur="750"/>
                                        <p:tgtEl>
                                          <p:spTgt spid="682"/>
                                        </p:tgtEl>
                                      </p:cBhvr>
                                    </p:animEffect>
                                  </p:childTnLst>
                                </p:cTn>
                              </p:par>
                              <p:par>
                                <p:cTn id="92" presetID="22" presetClass="entr" presetSubtype="4" fill="hold" grpId="0" nodeType="withEffect">
                                  <p:stCondLst>
                                    <p:cond delay="1000"/>
                                  </p:stCondLst>
                                  <p:childTnLst>
                                    <p:set>
                                      <p:cBhvr>
                                        <p:cTn id="93" dur="1" fill="hold">
                                          <p:stCondLst>
                                            <p:cond delay="0"/>
                                          </p:stCondLst>
                                        </p:cTn>
                                        <p:tgtEl>
                                          <p:spTgt spid="681"/>
                                        </p:tgtEl>
                                        <p:attrNameLst>
                                          <p:attrName>style.visibility</p:attrName>
                                        </p:attrNameLst>
                                      </p:cBhvr>
                                      <p:to>
                                        <p:strVal val="visible"/>
                                      </p:to>
                                    </p:set>
                                    <p:animEffect transition="in" filter="wipe(down)">
                                      <p:cBhvr>
                                        <p:cTn id="94" dur="750"/>
                                        <p:tgtEl>
                                          <p:spTgt spid="681"/>
                                        </p:tgtEl>
                                      </p:cBhvr>
                                    </p:animEffect>
                                  </p:childTnLst>
                                </p:cTn>
                              </p:par>
                              <p:par>
                                <p:cTn id="95" presetID="22" presetClass="entr" presetSubtype="4" fill="hold" grpId="0" nodeType="withEffect">
                                  <p:stCondLst>
                                    <p:cond delay="1000"/>
                                  </p:stCondLst>
                                  <p:childTnLst>
                                    <p:set>
                                      <p:cBhvr>
                                        <p:cTn id="96" dur="1" fill="hold">
                                          <p:stCondLst>
                                            <p:cond delay="0"/>
                                          </p:stCondLst>
                                        </p:cTn>
                                        <p:tgtEl>
                                          <p:spTgt spid="685"/>
                                        </p:tgtEl>
                                        <p:attrNameLst>
                                          <p:attrName>style.visibility</p:attrName>
                                        </p:attrNameLst>
                                      </p:cBhvr>
                                      <p:to>
                                        <p:strVal val="visible"/>
                                      </p:to>
                                    </p:set>
                                    <p:animEffect transition="in" filter="wipe(down)">
                                      <p:cBhvr>
                                        <p:cTn id="97" dur="750"/>
                                        <p:tgtEl>
                                          <p:spTgt spid="685"/>
                                        </p:tgtEl>
                                      </p:cBhvr>
                                    </p:animEffect>
                                  </p:childTnLst>
                                </p:cTn>
                              </p:par>
                              <p:par>
                                <p:cTn id="98" presetID="22" presetClass="entr" presetSubtype="4" fill="hold" grpId="0" nodeType="withEffect">
                                  <p:stCondLst>
                                    <p:cond delay="1000"/>
                                  </p:stCondLst>
                                  <p:childTnLst>
                                    <p:set>
                                      <p:cBhvr>
                                        <p:cTn id="99" dur="1" fill="hold">
                                          <p:stCondLst>
                                            <p:cond delay="0"/>
                                          </p:stCondLst>
                                        </p:cTn>
                                        <p:tgtEl>
                                          <p:spTgt spid="684"/>
                                        </p:tgtEl>
                                        <p:attrNameLst>
                                          <p:attrName>style.visibility</p:attrName>
                                        </p:attrNameLst>
                                      </p:cBhvr>
                                      <p:to>
                                        <p:strVal val="visible"/>
                                      </p:to>
                                    </p:set>
                                    <p:animEffect transition="in" filter="wipe(down)">
                                      <p:cBhvr>
                                        <p:cTn id="100" dur="750"/>
                                        <p:tgtEl>
                                          <p:spTgt spid="6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 grpId="0" animBg="1"/>
      <p:bldP spid="554" grpId="0" animBg="1"/>
      <p:bldP spid="556" grpId="0" animBg="1"/>
      <p:bldP spid="557" grpId="0" animBg="1"/>
      <p:bldP spid="579" grpId="0" animBg="1"/>
      <p:bldP spid="580" grpId="0" animBg="1"/>
      <p:bldP spid="581" grpId="0" animBg="1"/>
      <p:bldP spid="584" grpId="0" animBg="1"/>
      <p:bldP spid="589" grpId="0" animBg="1"/>
      <p:bldP spid="590" grpId="0" animBg="1"/>
      <p:bldP spid="591" grpId="0" animBg="1"/>
      <p:bldP spid="592" grpId="0" animBg="1"/>
      <p:bldP spid="593" grpId="0" animBg="1"/>
      <p:bldP spid="596" grpId="0" animBg="1"/>
      <p:bldP spid="597" grpId="0" animBg="1"/>
      <p:bldP spid="600" grpId="0" animBg="1"/>
      <p:bldP spid="681" grpId="0" animBg="1"/>
      <p:bldP spid="682" grpId="0" animBg="1"/>
      <p:bldP spid="683" grpId="0" animBg="1"/>
      <p:bldP spid="684" grpId="0" animBg="1"/>
      <p:bldP spid="685" grpId="0" animBg="1"/>
      <p:bldP spid="179" grpId="0"/>
      <p:bldP spid="2" grpId="0"/>
      <p:bldP spid="3" grpId="0"/>
      <p:bldP spid="4" grpId="0"/>
      <p:bldP spid="5" grpId="0"/>
      <p:bldP spid="6" grpId="0"/>
      <p:bldP spid="7" grpId="0"/>
      <p:bldP spid="8" grpId="0"/>
      <p:bldP spid="5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blog.amnestyusa.org/wp-content/uploads/2013/05/935763_10151409298026363_266866347_n.jpg"/>
          <p:cNvPicPr>
            <a:picLocks noChangeAspect="1" noChangeArrowheads="1"/>
          </p:cNvPicPr>
          <p:nvPr/>
        </p:nvPicPr>
        <p:blipFill rotWithShape="1">
          <a:blip r:embed="rId3">
            <a:alphaModFix amt="34000"/>
            <a:extLst>
              <a:ext uri="{28A0092B-C50C-407E-A947-70E740481C1C}">
                <a14:useLocalDpi xmlns:a14="http://schemas.microsoft.com/office/drawing/2010/main" val="0"/>
              </a:ext>
            </a:extLst>
          </a:blip>
          <a:srcRect b="11437"/>
          <a:stretch/>
        </p:blipFill>
        <p:spPr bwMode="auto">
          <a:xfrm>
            <a:off x="-1" y="1600201"/>
            <a:ext cx="9924267" cy="5257799"/>
          </a:xfrm>
          <a:prstGeom prst="rect">
            <a:avLst/>
          </a:prstGeom>
          <a:noFill/>
          <a:ln>
            <a:noFill/>
          </a:ln>
          <a:extLst>
            <a:ext uri="{909E8E84-426E-40dd-AFC4-6F175D3DCCD1}">
              <a14:hiddenFill xmlns:a14="http://schemas.microsoft.com/office/drawing/2010/main" xmlns="">
                <a:solidFill>
                  <a:srgbClr val="FFFFFF"/>
                </a:solidFill>
              </a14:hiddenFill>
            </a:ext>
          </a:extLst>
        </p:spPr>
      </p:pic>
      <p:sp>
        <p:nvSpPr>
          <p:cNvPr id="3" name="Rectangle 2"/>
          <p:cNvSpPr/>
          <p:nvPr/>
        </p:nvSpPr>
        <p:spPr>
          <a:xfrm>
            <a:off x="-1" y="4785356"/>
            <a:ext cx="9906001" cy="2072644"/>
          </a:xfrm>
          <a:prstGeom prst="rect">
            <a:avLst/>
          </a:prstGeom>
          <a:solidFill>
            <a:schemeClr val="bg1">
              <a:alpha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63" name="Rectangle 62"/>
          <p:cNvSpPr/>
          <p:nvPr/>
        </p:nvSpPr>
        <p:spPr>
          <a:xfrm>
            <a:off x="0" y="0"/>
            <a:ext cx="9906000" cy="1600201"/>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TextBox 56"/>
          <p:cNvSpPr txBox="1"/>
          <p:nvPr/>
        </p:nvSpPr>
        <p:spPr>
          <a:xfrm>
            <a:off x="1" y="360663"/>
            <a:ext cx="9906000" cy="738664"/>
          </a:xfrm>
          <a:prstGeom prst="rect">
            <a:avLst/>
          </a:prstGeom>
          <a:noFill/>
        </p:spPr>
        <p:txBody>
          <a:bodyPr wrap="square" rtlCol="0">
            <a:spAutoFit/>
          </a:bodyPr>
          <a:lstStyle/>
          <a:p>
            <a:pPr algn="ctr"/>
            <a:r>
              <a:rPr lang="en-US" sz="4200">
                <a:solidFill>
                  <a:srgbClr val="FFFFFF"/>
                </a:solidFill>
                <a:latin typeface="Avenir"/>
                <a:cs typeface="Avenir"/>
              </a:rPr>
              <a:t>President Obama’s Speech to Congress</a:t>
            </a:r>
          </a:p>
        </p:txBody>
      </p:sp>
      <p:sp>
        <p:nvSpPr>
          <p:cNvPr id="8" name="Rectangle 3"/>
          <p:cNvSpPr>
            <a:spLocks noGrp="1" noChangeArrowheads="1"/>
          </p:cNvSpPr>
          <p:nvPr>
            <p:ph sz="quarter" idx="1"/>
          </p:nvPr>
        </p:nvSpPr>
        <p:spPr>
          <a:xfrm>
            <a:off x="821089" y="4716298"/>
            <a:ext cx="8183880" cy="1828800"/>
          </a:xfrm>
        </p:spPr>
        <p:txBody>
          <a:bodyPr>
            <a:noAutofit/>
          </a:bodyPr>
          <a:lstStyle/>
          <a:p>
            <a:pPr>
              <a:buNone/>
            </a:pPr>
            <a:r>
              <a:rPr lang="en-US" sz="2000" b="1" i="1"/>
              <a:t>“In the end, there is no program or policy that can substitute for a mother or father who will attend those parent/teacher conferences, or help with homework after dinner or turn off the TV, put away the video games and read to their child.”</a:t>
            </a:r>
          </a:p>
          <a:p>
            <a:pPr>
              <a:buNone/>
            </a:pPr>
            <a:endParaRPr lang="en-US" sz="2000" b="1" i="1"/>
          </a:p>
          <a:p>
            <a:pPr algn="ctr">
              <a:buNone/>
            </a:pPr>
            <a:r>
              <a:rPr lang="en-US" sz="2000" b="1" i="1"/>
              <a:t>“It’s family that first instills the love of education in a child.”</a:t>
            </a:r>
          </a:p>
        </p:txBody>
      </p:sp>
      <p:pic>
        <p:nvPicPr>
          <p:cNvPr id="11" name="Picture 10" descr="LAUSD_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366" y="1141050"/>
            <a:ext cx="689974" cy="694114"/>
          </a:xfrm>
          <a:prstGeom prst="rect">
            <a:avLst/>
          </a:prstGeom>
        </p:spPr>
      </p:pic>
      <p:sp>
        <p:nvSpPr>
          <p:cNvPr id="2" name="Slide Number Placeholder 1"/>
          <p:cNvSpPr>
            <a:spLocks noGrp="1"/>
          </p:cNvSpPr>
          <p:nvPr>
            <p:ph type="sldNum" sz="quarter" idx="12"/>
          </p:nvPr>
        </p:nvSpPr>
        <p:spPr/>
        <p:txBody>
          <a:bodyPr/>
          <a:lstStyle/>
          <a:p>
            <a:fld id="{A54BDD0D-9D06-4347-9DDF-B78EE7639633}" type="slidenum">
              <a:rPr lang="en-US" smtClean="0"/>
              <a:t>27</a:t>
            </a:fld>
            <a:endParaRPr lang="en-US"/>
          </a:p>
        </p:txBody>
      </p:sp>
    </p:spTree>
    <p:extLst>
      <p:ext uri="{BB962C8B-B14F-4D97-AF65-F5344CB8AC3E}">
        <p14:creationId xmlns:p14="http://schemas.microsoft.com/office/powerpoint/2010/main" val="1612130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xEl>
                                              <p:pRg st="2" end="2"/>
                                            </p:txEl>
                                          </p:spTgt>
                                        </p:tgtEl>
                                        <p:attrNameLst>
                                          <p:attrName>style.visibility</p:attrName>
                                        </p:attrNameLst>
                                      </p:cBhvr>
                                      <p:to>
                                        <p:strVal val="visible"/>
                                      </p:to>
                                    </p:set>
                                    <p:animEffect transition="in" filter="fade">
                                      <p:cBhvr>
                                        <p:cTn id="10"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9906000" cy="1505055"/>
          </a:xfrm>
          <a:prstGeom prst="rect">
            <a:avLst/>
          </a:prstGeom>
          <a:solidFill>
            <a:srgbClr val="FBB04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BB040"/>
              </a:solidFill>
            </a:endParaRPr>
          </a:p>
        </p:txBody>
      </p:sp>
      <p:sp>
        <p:nvSpPr>
          <p:cNvPr id="12" name="TextBox 11"/>
          <p:cNvSpPr txBox="1"/>
          <p:nvPr/>
        </p:nvSpPr>
        <p:spPr>
          <a:xfrm>
            <a:off x="0" y="360663"/>
            <a:ext cx="9906000" cy="769441"/>
          </a:xfrm>
          <a:prstGeom prst="rect">
            <a:avLst/>
          </a:prstGeom>
          <a:noFill/>
        </p:spPr>
        <p:txBody>
          <a:bodyPr wrap="square" rtlCol="0">
            <a:spAutoFit/>
          </a:bodyPr>
          <a:lstStyle/>
          <a:p>
            <a:pPr algn="ctr"/>
            <a:r>
              <a:rPr lang="en-US" sz="4400">
                <a:solidFill>
                  <a:schemeClr val="bg1"/>
                </a:solidFill>
                <a:latin typeface="Avenir"/>
                <a:cs typeface="Avenir"/>
              </a:rPr>
              <a:t>Comments or Questions?</a:t>
            </a:r>
          </a:p>
        </p:txBody>
      </p:sp>
      <p:pic>
        <p:nvPicPr>
          <p:cNvPr id="13" name="Picture 5" descr="C:\Users\kxt4397\Desktop\children.jpg"/>
          <p:cNvPicPr>
            <a:picLocks noChangeAspect="1" noChangeArrowheads="1"/>
          </p:cNvPicPr>
          <p:nvPr/>
        </p:nvPicPr>
        <p:blipFill>
          <a:blip r:embed="rId3" cstate="print"/>
          <a:srcRect/>
          <a:stretch>
            <a:fillRect/>
          </a:stretch>
        </p:blipFill>
        <p:spPr bwMode="auto">
          <a:xfrm>
            <a:off x="2750211" y="1630911"/>
            <a:ext cx="4293794" cy="4314538"/>
          </a:xfrm>
          <a:prstGeom prst="rect">
            <a:avLst/>
          </a:prstGeom>
          <a:noFill/>
          <a:ln w="9525">
            <a:noFill/>
            <a:miter lim="800000"/>
            <a:headEnd/>
            <a:tailEnd/>
          </a:ln>
        </p:spPr>
      </p:pic>
      <p:sp>
        <p:nvSpPr>
          <p:cNvPr id="14" name="TextBox 13"/>
          <p:cNvSpPr txBox="1"/>
          <p:nvPr/>
        </p:nvSpPr>
        <p:spPr>
          <a:xfrm>
            <a:off x="0" y="5898620"/>
            <a:ext cx="9906000" cy="769441"/>
          </a:xfrm>
          <a:prstGeom prst="rect">
            <a:avLst/>
          </a:prstGeom>
          <a:noFill/>
        </p:spPr>
        <p:txBody>
          <a:bodyPr wrap="square" rtlCol="0">
            <a:spAutoFit/>
          </a:bodyPr>
          <a:lstStyle/>
          <a:p>
            <a:pPr algn="ctr"/>
            <a:r>
              <a:rPr lang="en-US" sz="4400">
                <a:solidFill>
                  <a:srgbClr val="0679A3"/>
                </a:solidFill>
                <a:latin typeface="Avenir"/>
                <a:cs typeface="Avenir"/>
              </a:rPr>
              <a:t>Thank You!</a:t>
            </a:r>
          </a:p>
        </p:txBody>
      </p:sp>
      <p:sp>
        <p:nvSpPr>
          <p:cNvPr id="2" name="Slide Number Placeholder 1"/>
          <p:cNvSpPr>
            <a:spLocks noGrp="1"/>
          </p:cNvSpPr>
          <p:nvPr>
            <p:ph type="sldNum" sz="quarter" idx="12"/>
          </p:nvPr>
        </p:nvSpPr>
        <p:spPr/>
        <p:txBody>
          <a:bodyPr/>
          <a:lstStyle/>
          <a:p>
            <a:fld id="{A54BDD0D-9D06-4347-9DDF-B78EE7639633}" type="slidenum">
              <a:rPr lang="en-US" smtClean="0"/>
              <a:t>28</a:t>
            </a:fld>
            <a:endParaRPr lang="en-US"/>
          </a:p>
        </p:txBody>
      </p:sp>
    </p:spTree>
    <p:extLst>
      <p:ext uri="{BB962C8B-B14F-4D97-AF65-F5344CB8AC3E}">
        <p14:creationId xmlns:p14="http://schemas.microsoft.com/office/powerpoint/2010/main" val="3128834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4738916" y="1665927"/>
            <a:ext cx="2160317" cy="88913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Ins="365760" rtlCol="0" anchor="ctr">
            <a:spAutoFit/>
          </a:bodyPr>
          <a:lstStyle/>
          <a:p>
            <a:pPr>
              <a:lnSpc>
                <a:spcPts val="2940"/>
              </a:lnSpc>
            </a:pPr>
            <a:r>
              <a:rPr lang="en-US" sz="3200">
                <a:solidFill>
                  <a:srgbClr val="FFFFFF"/>
                </a:solidFill>
              </a:rPr>
              <a:t>Far Below Basic</a:t>
            </a:r>
          </a:p>
        </p:txBody>
      </p:sp>
      <p:sp>
        <p:nvSpPr>
          <p:cNvPr id="31" name="Rectangle 30"/>
          <p:cNvSpPr/>
          <p:nvPr/>
        </p:nvSpPr>
        <p:spPr>
          <a:xfrm>
            <a:off x="5285214" y="1835164"/>
            <a:ext cx="2977901" cy="586784"/>
          </a:xfrm>
          <a:prstGeom prst="rect">
            <a:avLst/>
          </a:prstGeom>
        </p:spPr>
        <p:txBody>
          <a:bodyPr wrap="square" lIns="0" rIns="0">
            <a:spAutoFit/>
          </a:bodyPr>
          <a:lstStyle/>
          <a:p>
            <a:pPr algn="r">
              <a:lnSpc>
                <a:spcPct val="85000"/>
              </a:lnSpc>
            </a:pPr>
            <a:r>
              <a:rPr lang="en-US" sz="2133">
                <a:solidFill>
                  <a:srgbClr val="FFFFFF"/>
                </a:solidFill>
              </a:rPr>
              <a:t>Less that 87%</a:t>
            </a:r>
          </a:p>
          <a:p>
            <a:pPr algn="r">
              <a:lnSpc>
                <a:spcPct val="85000"/>
              </a:lnSpc>
            </a:pPr>
            <a:r>
              <a:rPr lang="en-US" sz="1600">
                <a:solidFill>
                  <a:srgbClr val="FFFFFF"/>
                </a:solidFill>
              </a:rPr>
              <a:t>24 or more absences</a:t>
            </a:r>
          </a:p>
        </p:txBody>
      </p:sp>
      <p:sp>
        <p:nvSpPr>
          <p:cNvPr id="2" name="TextBox 1"/>
          <p:cNvSpPr txBox="1"/>
          <p:nvPr/>
        </p:nvSpPr>
        <p:spPr>
          <a:xfrm>
            <a:off x="488471" y="1579319"/>
            <a:ext cx="9201047" cy="2800767"/>
          </a:xfrm>
          <a:prstGeom prst="rect">
            <a:avLst/>
          </a:prstGeom>
          <a:noFill/>
        </p:spPr>
        <p:txBody>
          <a:bodyPr wrap="square" rtlCol="0">
            <a:spAutoFit/>
          </a:bodyPr>
          <a:lstStyle/>
          <a:p>
            <a:pPr algn="ctr"/>
            <a:r>
              <a:rPr lang="en-US" sz="3200">
                <a:solidFill>
                  <a:schemeClr val="accent3"/>
                </a:solidFill>
                <a:effectLst>
                  <a:outerShdw blurRad="50800" dist="38100" dir="5400000" algn="t" rotWithShape="0">
                    <a:prstClr val="black">
                      <a:alpha val="40000"/>
                    </a:prstClr>
                  </a:outerShdw>
                </a:effectLst>
              </a:rPr>
              <a:t>If students are not in school, they cannot learn.</a:t>
            </a:r>
          </a:p>
          <a:p>
            <a:pPr algn="ctr"/>
            <a:r>
              <a:rPr lang="en-US" sz="4800">
                <a:effectLst>
                  <a:outerShdw blurRad="50800" dist="38100" dir="5400000" algn="t" rotWithShape="0">
                    <a:prstClr val="black">
                      <a:alpha val="40000"/>
                    </a:prstClr>
                  </a:outerShdw>
                </a:effectLst>
              </a:rPr>
              <a:t>Every day is important. </a:t>
            </a:r>
          </a:p>
          <a:p>
            <a:pPr algn="ctr"/>
            <a:r>
              <a:rPr lang="en-US" sz="4800">
                <a:effectLst>
                  <a:outerShdw blurRad="50800" dist="38100" dir="5400000" algn="t" rotWithShape="0">
                    <a:prstClr val="black">
                      <a:alpha val="40000"/>
                    </a:prstClr>
                  </a:outerShdw>
                </a:effectLst>
              </a:rPr>
              <a:t>Keep it under 7.</a:t>
            </a:r>
          </a:p>
          <a:p>
            <a:pPr algn="ctr"/>
            <a:r>
              <a:rPr lang="en-US" sz="4800">
                <a:effectLst>
                  <a:outerShdw blurRad="50800" dist="38100" dir="5400000" algn="t" rotWithShape="0">
                    <a:prstClr val="black">
                      <a:alpha val="40000"/>
                    </a:prstClr>
                  </a:outerShdw>
                </a:effectLst>
              </a:rPr>
              <a:t> Every day matters.</a:t>
            </a:r>
          </a:p>
        </p:txBody>
      </p:sp>
      <p:grpSp>
        <p:nvGrpSpPr>
          <p:cNvPr id="29" name="Group 28"/>
          <p:cNvGrpSpPr/>
          <p:nvPr/>
        </p:nvGrpSpPr>
        <p:grpSpPr>
          <a:xfrm>
            <a:off x="8701088" y="5400056"/>
            <a:ext cx="988430" cy="1024807"/>
            <a:chOff x="568603" y="904483"/>
            <a:chExt cx="626167" cy="626167"/>
          </a:xfrm>
        </p:grpSpPr>
        <p:sp>
          <p:nvSpPr>
            <p:cNvPr id="28" name="Oval 27"/>
            <p:cNvSpPr/>
            <p:nvPr/>
          </p:nvSpPr>
          <p:spPr>
            <a:xfrm>
              <a:off x="568603" y="904483"/>
              <a:ext cx="626167" cy="62616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5" name="Picture 44" descr="Pupil-Services_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845" y="968912"/>
              <a:ext cx="479706" cy="497310"/>
            </a:xfrm>
            <a:prstGeom prst="rect">
              <a:avLst/>
            </a:prstGeom>
          </p:spPr>
        </p:pic>
      </p:grpSp>
      <p:sp>
        <p:nvSpPr>
          <p:cNvPr id="3" name="Slide Number Placeholder 2"/>
          <p:cNvSpPr>
            <a:spLocks noGrp="1"/>
          </p:cNvSpPr>
          <p:nvPr>
            <p:ph type="sldNum" sz="quarter" idx="12"/>
          </p:nvPr>
        </p:nvSpPr>
        <p:spPr/>
        <p:txBody>
          <a:bodyPr/>
          <a:lstStyle/>
          <a:p>
            <a:fld id="{A54BDD0D-9D06-4347-9DDF-B78EE7639633}" type="slidenum">
              <a:rPr lang="en-US" smtClean="0"/>
              <a:t>29</a:t>
            </a:fld>
            <a:endParaRPr lang="en-US"/>
          </a:p>
        </p:txBody>
      </p:sp>
    </p:spTree>
    <p:extLst>
      <p:ext uri="{BB962C8B-B14F-4D97-AF65-F5344CB8AC3E}">
        <p14:creationId xmlns:p14="http://schemas.microsoft.com/office/powerpoint/2010/main" val="3775644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p:cNvSpPr/>
          <p:nvPr/>
        </p:nvSpPr>
        <p:spPr>
          <a:xfrm>
            <a:off x="0" y="0"/>
            <a:ext cx="9906000" cy="1600201"/>
          </a:xfrm>
          <a:prstGeom prst="rect">
            <a:avLst/>
          </a:prstGeom>
          <a:solidFill>
            <a:srgbClr val="FBB04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BB040"/>
              </a:solidFill>
            </a:endParaRPr>
          </a:p>
        </p:txBody>
      </p:sp>
      <p:sp>
        <p:nvSpPr>
          <p:cNvPr id="30" name="Rectangle 29"/>
          <p:cNvSpPr/>
          <p:nvPr/>
        </p:nvSpPr>
        <p:spPr>
          <a:xfrm>
            <a:off x="4738916" y="1665927"/>
            <a:ext cx="2160317" cy="88913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Ins="365760" rtlCol="0" anchor="ctr">
            <a:spAutoFit/>
          </a:bodyPr>
          <a:lstStyle/>
          <a:p>
            <a:pPr>
              <a:lnSpc>
                <a:spcPts val="2940"/>
              </a:lnSpc>
            </a:pPr>
            <a:r>
              <a:rPr lang="en-US" sz="3200">
                <a:solidFill>
                  <a:srgbClr val="FFFFFF"/>
                </a:solidFill>
              </a:rPr>
              <a:t>Far Below Basic</a:t>
            </a:r>
          </a:p>
        </p:txBody>
      </p:sp>
      <p:sp>
        <p:nvSpPr>
          <p:cNvPr id="31" name="Rectangle 30"/>
          <p:cNvSpPr/>
          <p:nvPr/>
        </p:nvSpPr>
        <p:spPr>
          <a:xfrm>
            <a:off x="5285214" y="1835164"/>
            <a:ext cx="2977901" cy="586784"/>
          </a:xfrm>
          <a:prstGeom prst="rect">
            <a:avLst/>
          </a:prstGeom>
        </p:spPr>
        <p:txBody>
          <a:bodyPr wrap="square" lIns="0" rIns="0">
            <a:spAutoFit/>
          </a:bodyPr>
          <a:lstStyle/>
          <a:p>
            <a:pPr algn="r">
              <a:lnSpc>
                <a:spcPct val="85000"/>
              </a:lnSpc>
            </a:pPr>
            <a:r>
              <a:rPr lang="en-US" sz="2133">
                <a:solidFill>
                  <a:srgbClr val="FFFFFF"/>
                </a:solidFill>
              </a:rPr>
              <a:t>Less that 87%</a:t>
            </a:r>
          </a:p>
          <a:p>
            <a:pPr algn="r">
              <a:lnSpc>
                <a:spcPct val="85000"/>
              </a:lnSpc>
            </a:pPr>
            <a:r>
              <a:rPr lang="en-US" sz="1600">
                <a:solidFill>
                  <a:srgbClr val="FFFFFF"/>
                </a:solidFill>
              </a:rPr>
              <a:t>24 or more absences</a:t>
            </a:r>
          </a:p>
        </p:txBody>
      </p:sp>
      <p:sp>
        <p:nvSpPr>
          <p:cNvPr id="57" name="TextBox 56"/>
          <p:cNvSpPr txBox="1"/>
          <p:nvPr/>
        </p:nvSpPr>
        <p:spPr>
          <a:xfrm>
            <a:off x="961672" y="360663"/>
            <a:ext cx="8029764" cy="769441"/>
          </a:xfrm>
          <a:prstGeom prst="rect">
            <a:avLst/>
          </a:prstGeom>
          <a:noFill/>
        </p:spPr>
        <p:txBody>
          <a:bodyPr wrap="square" rtlCol="0" anchor="t">
            <a:spAutoFit/>
          </a:bodyPr>
          <a:lstStyle/>
          <a:p>
            <a:pPr algn="ctr"/>
            <a:r>
              <a:rPr lang="en-US" sz="4400" dirty="0">
                <a:solidFill>
                  <a:srgbClr val="FFFFFF"/>
                </a:solidFill>
                <a:latin typeface="Avenir"/>
                <a:cs typeface="Avenir"/>
              </a:rPr>
              <a:t>What Roles Students Play</a:t>
            </a:r>
          </a:p>
        </p:txBody>
      </p:sp>
      <p:sp>
        <p:nvSpPr>
          <p:cNvPr id="12" name="Content Placeholder 2"/>
          <p:cNvSpPr>
            <a:spLocks noGrp="1"/>
          </p:cNvSpPr>
          <p:nvPr>
            <p:ph idx="1"/>
          </p:nvPr>
        </p:nvSpPr>
        <p:spPr>
          <a:xfrm>
            <a:off x="5285214" y="2066278"/>
            <a:ext cx="4620786" cy="4600649"/>
          </a:xfrm>
        </p:spPr>
        <p:txBody>
          <a:bodyPr vert="horz" lIns="91440" tIns="45720" rIns="91440" bIns="45720" rtlCol="0" anchor="t">
            <a:normAutofit/>
          </a:bodyPr>
          <a:lstStyle/>
          <a:p>
            <a:r>
              <a:rPr lang="en-US" dirty="0">
                <a:latin typeface="Avenir Book"/>
                <a:cs typeface="Avenir Book"/>
              </a:rPr>
              <a:t>It is in your hands</a:t>
            </a:r>
          </a:p>
          <a:p>
            <a:r>
              <a:rPr lang="en-US" dirty="0">
                <a:latin typeface="Avenir Book"/>
                <a:cs typeface="Avenir Book"/>
              </a:rPr>
              <a:t>Role Model to others</a:t>
            </a:r>
          </a:p>
          <a:p>
            <a:r>
              <a:rPr lang="en-US" dirty="0">
                <a:latin typeface="Avenir Book"/>
                <a:cs typeface="Avenir Book"/>
              </a:rPr>
              <a:t>Encourager for others</a:t>
            </a:r>
          </a:p>
          <a:p>
            <a:endParaRPr lang="en-US" dirty="0">
              <a:latin typeface="Avenir Book"/>
              <a:cs typeface="Avenir Book"/>
            </a:endParaRPr>
          </a:p>
        </p:txBody>
      </p:sp>
      <p:pic>
        <p:nvPicPr>
          <p:cNvPr id="8" name="Picture 5" descr="Image result for parents as teach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948833"/>
            <a:ext cx="4738917" cy="3554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8" descr="LAUSD_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59642" y="5747946"/>
            <a:ext cx="689974" cy="694114"/>
          </a:xfrm>
          <a:prstGeom prst="rect">
            <a:avLst/>
          </a:prstGeom>
        </p:spPr>
      </p:pic>
      <p:sp>
        <p:nvSpPr>
          <p:cNvPr id="3" name="Slide Number Placeholder 2"/>
          <p:cNvSpPr>
            <a:spLocks noGrp="1"/>
          </p:cNvSpPr>
          <p:nvPr>
            <p:ph type="sldNum" sz="quarter" idx="12"/>
          </p:nvPr>
        </p:nvSpPr>
        <p:spPr/>
        <p:txBody>
          <a:bodyPr/>
          <a:lstStyle/>
          <a:p>
            <a:fld id="{A54BDD0D-9D06-4347-9DDF-B78EE7639633}" type="slidenum">
              <a:rPr lang="en-US" smtClean="0"/>
              <a:t>3</a:t>
            </a:fld>
            <a:endParaRPr lang="en-US"/>
          </a:p>
        </p:txBody>
      </p:sp>
    </p:spTree>
    <p:extLst>
      <p:ext uri="{BB962C8B-B14F-4D97-AF65-F5344CB8AC3E}">
        <p14:creationId xmlns:p14="http://schemas.microsoft.com/office/powerpoint/2010/main" val="4111876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84061888-170667a.jpg"/>
          <p:cNvPicPr>
            <a:picLocks noChangeAspect="1"/>
          </p:cNvPicPr>
          <p:nvPr/>
        </p:nvPicPr>
        <p:blipFill rotWithShape="1">
          <a:blip r:embed="rId3">
            <a:extLst>
              <a:ext uri="{28A0092B-C50C-407E-A947-70E740481C1C}">
                <a14:useLocalDpi xmlns:a14="http://schemas.microsoft.com/office/drawing/2010/main" val="0"/>
              </a:ext>
            </a:extLst>
          </a:blip>
          <a:srcRect l="-4433" r="4433" b="19213"/>
          <a:stretch/>
        </p:blipFill>
        <p:spPr>
          <a:xfrm>
            <a:off x="-450086" y="642937"/>
            <a:ext cx="10356085" cy="5572126"/>
          </a:xfrm>
          <a:prstGeom prst="rect">
            <a:avLst/>
          </a:prstGeom>
        </p:spPr>
      </p:pic>
      <p:sp>
        <p:nvSpPr>
          <p:cNvPr id="4" name="Rectangle 3"/>
          <p:cNvSpPr/>
          <p:nvPr/>
        </p:nvSpPr>
        <p:spPr>
          <a:xfrm>
            <a:off x="0" y="0"/>
            <a:ext cx="9906000" cy="6986587"/>
          </a:xfrm>
          <a:prstGeom prst="rect">
            <a:avLst/>
          </a:prstGeom>
          <a:solidFill>
            <a:schemeClr val="accent3">
              <a:alpha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63">
              <a:solidFill>
                <a:schemeClr val="accent3"/>
              </a:solidFill>
            </a:endParaRPr>
          </a:p>
        </p:txBody>
      </p:sp>
      <p:sp>
        <p:nvSpPr>
          <p:cNvPr id="6" name="Content Placeholder 5"/>
          <p:cNvSpPr>
            <a:spLocks noGrp="1"/>
          </p:cNvSpPr>
          <p:nvPr>
            <p:ph idx="1"/>
          </p:nvPr>
        </p:nvSpPr>
        <p:spPr>
          <a:xfrm>
            <a:off x="743602" y="1531898"/>
            <a:ext cx="8543925" cy="3535462"/>
          </a:xfrm>
        </p:spPr>
        <p:txBody>
          <a:bodyPr>
            <a:normAutofit/>
          </a:bodyPr>
          <a:lstStyle/>
          <a:p>
            <a:pPr marL="0" indent="0" algn="ctr">
              <a:buNone/>
            </a:pPr>
            <a:endParaRPr lang="en-US" sz="4794">
              <a:solidFill>
                <a:srgbClr val="FFFF00"/>
              </a:solidFill>
              <a:effectLst>
                <a:outerShdw blurRad="50800" dist="38100" dir="2700000" algn="tl" rotWithShape="0">
                  <a:srgbClr val="000000">
                    <a:alpha val="43000"/>
                  </a:srgbClr>
                </a:outerShdw>
              </a:effectLst>
            </a:endParaRPr>
          </a:p>
          <a:p>
            <a:pPr marL="0" indent="0" algn="ctr">
              <a:buNone/>
            </a:pPr>
            <a:r>
              <a:rPr lang="en-US" sz="4794" b="1">
                <a:solidFill>
                  <a:srgbClr val="FFFF00"/>
                </a:solidFill>
                <a:effectLst>
                  <a:outerShdw blurRad="50800" dist="38100" dir="2700000" algn="tl" rotWithShape="0">
                    <a:srgbClr val="000000">
                      <a:alpha val="43000"/>
                    </a:srgbClr>
                  </a:outerShdw>
                </a:effectLst>
              </a:rPr>
              <a:t>Attendance is a Top Priority for the 2018-19 school year. </a:t>
            </a:r>
          </a:p>
        </p:txBody>
      </p:sp>
      <p:sp>
        <p:nvSpPr>
          <p:cNvPr id="9" name="Right Triangle 8"/>
          <p:cNvSpPr/>
          <p:nvPr/>
        </p:nvSpPr>
        <p:spPr>
          <a:xfrm rot="16200000">
            <a:off x="8136593" y="4445655"/>
            <a:ext cx="1969125" cy="1569690"/>
          </a:xfrm>
          <a:prstGeom prst="rtTriangl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63"/>
          </a:p>
        </p:txBody>
      </p:sp>
      <p:pic>
        <p:nvPicPr>
          <p:cNvPr id="8" name="Picture 7" descr="Pupil-Services_logo.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69007" y="5271690"/>
            <a:ext cx="718776" cy="745153"/>
          </a:xfrm>
          <a:prstGeom prst="rect">
            <a:avLst/>
          </a:prstGeom>
          <a:effectLst>
            <a:glow>
              <a:schemeClr val="bg1"/>
            </a:glow>
          </a:effectLst>
        </p:spPr>
      </p:pic>
      <p:sp>
        <p:nvSpPr>
          <p:cNvPr id="10" name="Right Triangle 9"/>
          <p:cNvSpPr/>
          <p:nvPr/>
        </p:nvSpPr>
        <p:spPr>
          <a:xfrm rot="5400000">
            <a:off x="-199718" y="842655"/>
            <a:ext cx="1969125" cy="1569690"/>
          </a:xfrm>
          <a:prstGeom prst="rtTriangl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63"/>
          </a:p>
        </p:txBody>
      </p:sp>
      <p:pic>
        <p:nvPicPr>
          <p:cNvPr id="11" name="Picture 10" descr="LAUSD_logo.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170" y="801323"/>
            <a:ext cx="792023" cy="796775"/>
          </a:xfrm>
          <a:prstGeom prst="rect">
            <a:avLst/>
          </a:prstGeom>
        </p:spPr>
      </p:pic>
      <p:sp>
        <p:nvSpPr>
          <p:cNvPr id="3" name="Slide Number Placeholder 2"/>
          <p:cNvSpPr>
            <a:spLocks noGrp="1"/>
          </p:cNvSpPr>
          <p:nvPr>
            <p:ph type="sldNum" sz="quarter" idx="12"/>
          </p:nvPr>
        </p:nvSpPr>
        <p:spPr/>
        <p:txBody>
          <a:bodyPr/>
          <a:lstStyle/>
          <a:p>
            <a:fld id="{A54BDD0D-9D06-4347-9DDF-B78EE7639633}" type="slidenum">
              <a:rPr lang="en-US" smtClean="0"/>
              <a:t>4</a:t>
            </a:fld>
            <a:endParaRPr lang="en-US"/>
          </a:p>
        </p:txBody>
      </p:sp>
      <p:sp>
        <p:nvSpPr>
          <p:cNvPr id="7" name="Footer Placeholder 6"/>
          <p:cNvSpPr>
            <a:spLocks noGrp="1"/>
          </p:cNvSpPr>
          <p:nvPr>
            <p:ph type="ftr" sz="quarter" idx="11"/>
          </p:nvPr>
        </p:nvSpPr>
        <p:spPr/>
        <p:txBody>
          <a:bodyPr/>
          <a:lstStyle/>
          <a:p>
            <a:r>
              <a:rPr lang="en-US" b="1">
                <a:solidFill>
                  <a:schemeClr val="tx1"/>
                </a:solidFill>
              </a:rPr>
              <a:t>Attendance Improvement Plan 2018-19</a:t>
            </a:r>
          </a:p>
        </p:txBody>
      </p:sp>
    </p:spTree>
    <p:extLst>
      <p:ext uri="{BB962C8B-B14F-4D97-AF65-F5344CB8AC3E}">
        <p14:creationId xmlns:p14="http://schemas.microsoft.com/office/powerpoint/2010/main" val="24782459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906000" cy="1600201"/>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95300" y="215660"/>
            <a:ext cx="8915400" cy="879895"/>
          </a:xfrm>
        </p:spPr>
        <p:txBody>
          <a:bodyPr>
            <a:normAutofit fontScale="90000"/>
          </a:bodyPr>
          <a:lstStyle/>
          <a:p>
            <a:br>
              <a:rPr lang="en-US">
                <a:solidFill>
                  <a:schemeClr val="bg1"/>
                </a:solidFill>
                <a:latin typeface="Avenir Book"/>
                <a:cs typeface="Avenir Book"/>
              </a:rPr>
            </a:br>
            <a:r>
              <a:rPr lang="en-US">
                <a:solidFill>
                  <a:schemeClr val="bg1"/>
                </a:solidFill>
                <a:latin typeface="Avenir Book"/>
                <a:cs typeface="Avenir Book"/>
              </a:rPr>
              <a:t>Educate All- This is Fundamental</a:t>
            </a:r>
            <a:br>
              <a:rPr lang="en-US">
                <a:solidFill>
                  <a:schemeClr val="bg1"/>
                </a:solidFill>
                <a:latin typeface="Avenir Book"/>
                <a:cs typeface="Avenir Book"/>
              </a:rPr>
            </a:br>
            <a:endParaRPr lang="en-US" sz="3100" i="1">
              <a:solidFill>
                <a:schemeClr val="bg1"/>
              </a:solidFill>
              <a:latin typeface="Avenir Book"/>
              <a:cs typeface="Avenir Book"/>
            </a:endParaRPr>
          </a:p>
        </p:txBody>
      </p:sp>
      <p:sp>
        <p:nvSpPr>
          <p:cNvPr id="3" name="Content Placeholder 2"/>
          <p:cNvSpPr>
            <a:spLocks noGrp="1"/>
          </p:cNvSpPr>
          <p:nvPr>
            <p:ph idx="1"/>
          </p:nvPr>
        </p:nvSpPr>
        <p:spPr>
          <a:xfrm>
            <a:off x="495300" y="1815861"/>
            <a:ext cx="8915400" cy="4584939"/>
          </a:xfrm>
        </p:spPr>
        <p:txBody>
          <a:bodyPr>
            <a:normAutofit/>
          </a:bodyPr>
          <a:lstStyle/>
          <a:p>
            <a:r>
              <a:rPr lang="en-US" sz="2800"/>
              <a:t>The Plan builds a </a:t>
            </a:r>
            <a:r>
              <a:rPr lang="en-US" sz="2800" b="1">
                <a:solidFill>
                  <a:srgbClr val="0070C0"/>
                </a:solidFill>
              </a:rPr>
              <a:t>critical awareness throughout the Los Angeles Community </a:t>
            </a:r>
            <a:r>
              <a:rPr lang="en-US" sz="2800"/>
              <a:t>of the importance of student attendance. </a:t>
            </a:r>
          </a:p>
          <a:p>
            <a:r>
              <a:rPr lang="en-US" sz="2800"/>
              <a:t>Schools share attendance information with their students, teachers and parents. </a:t>
            </a:r>
          </a:p>
          <a:p>
            <a:r>
              <a:rPr lang="en-US" sz="2800"/>
              <a:t>Everyone is responsible and accountable for student attendance.</a:t>
            </a:r>
            <a:endParaRPr lang="en-US" sz="2800" i="1">
              <a:solidFill>
                <a:srgbClr val="FF0000"/>
              </a:solidFill>
            </a:endParaRPr>
          </a:p>
          <a:p>
            <a:pPr marL="0" indent="0">
              <a:buNone/>
            </a:pPr>
            <a:endParaRPr lang="en-US" sz="2800"/>
          </a:p>
          <a:p>
            <a:pPr marL="0" indent="0">
              <a:buNone/>
            </a:pPr>
            <a:r>
              <a:rPr lang="en-US" sz="2800">
                <a:latin typeface="Avenir Book"/>
                <a:ea typeface="Tahoma" panose="020B0604030504040204" pitchFamily="34" charset="0"/>
                <a:cs typeface="Avenir Book"/>
              </a:rPr>
              <a:t>                          </a:t>
            </a:r>
            <a:endParaRPr lang="en-US" sz="2600">
              <a:latin typeface="Avenir Book"/>
              <a:cs typeface="Avenir Book"/>
            </a:endParaRPr>
          </a:p>
        </p:txBody>
      </p:sp>
      <p:pic>
        <p:nvPicPr>
          <p:cNvPr id="5" name="Picture 4" descr="LAUSD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55480" y="5778381"/>
            <a:ext cx="689974" cy="694114"/>
          </a:xfrm>
          <a:prstGeom prst="rect">
            <a:avLst/>
          </a:prstGeom>
        </p:spPr>
      </p:pic>
      <p:pic>
        <p:nvPicPr>
          <p:cNvPr id="6" name="Picture 5"/>
          <p:cNvPicPr>
            <a:picLocks noChangeAspect="1"/>
          </p:cNvPicPr>
          <p:nvPr/>
        </p:nvPicPr>
        <p:blipFill>
          <a:blip r:embed="rId4"/>
          <a:stretch>
            <a:fillRect/>
          </a:stretch>
        </p:blipFill>
        <p:spPr>
          <a:xfrm>
            <a:off x="105182" y="5851463"/>
            <a:ext cx="702707" cy="906523"/>
          </a:xfrm>
          <a:prstGeom prst="rect">
            <a:avLst/>
          </a:prstGeom>
          <a:ln>
            <a:no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12"/>
          </p:nvPr>
        </p:nvSpPr>
        <p:spPr/>
        <p:txBody>
          <a:bodyPr/>
          <a:lstStyle/>
          <a:p>
            <a:fld id="{A54BDD0D-9D06-4347-9DDF-B78EE7639633}" type="slidenum">
              <a:rPr lang="en-US" smtClean="0"/>
              <a:t>5</a:t>
            </a:fld>
            <a:endParaRPr lang="en-US"/>
          </a:p>
        </p:txBody>
      </p:sp>
      <p:sp>
        <p:nvSpPr>
          <p:cNvPr id="9" name="Footer Placeholder 8"/>
          <p:cNvSpPr>
            <a:spLocks noGrp="1"/>
          </p:cNvSpPr>
          <p:nvPr>
            <p:ph type="ftr" sz="quarter" idx="11"/>
          </p:nvPr>
        </p:nvSpPr>
        <p:spPr/>
        <p:txBody>
          <a:bodyPr/>
          <a:lstStyle/>
          <a:p>
            <a:r>
              <a:rPr lang="en-US" b="1">
                <a:solidFill>
                  <a:schemeClr val="tx1"/>
                </a:solidFill>
              </a:rPr>
              <a:t>Attendance Improvement Plan 2018-19</a:t>
            </a:r>
          </a:p>
        </p:txBody>
      </p:sp>
    </p:spTree>
    <p:extLst>
      <p:ext uri="{BB962C8B-B14F-4D97-AF65-F5344CB8AC3E}">
        <p14:creationId xmlns:p14="http://schemas.microsoft.com/office/powerpoint/2010/main" val="32219316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342900"/>
            <a:ext cx="9906000" cy="107587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63"/>
          </a:p>
        </p:txBody>
      </p:sp>
      <p:sp>
        <p:nvSpPr>
          <p:cNvPr id="2" name="Title 1"/>
          <p:cNvSpPr>
            <a:spLocks noGrp="1"/>
          </p:cNvSpPr>
          <p:nvPr>
            <p:ph type="title"/>
          </p:nvPr>
        </p:nvSpPr>
        <p:spPr>
          <a:xfrm>
            <a:off x="922547" y="452959"/>
            <a:ext cx="8543925" cy="1077020"/>
          </a:xfrm>
        </p:spPr>
        <p:txBody>
          <a:bodyPr>
            <a:normAutofit/>
          </a:bodyPr>
          <a:lstStyle/>
          <a:p>
            <a:r>
              <a:rPr lang="en-US" sz="4875" b="1">
                <a:solidFill>
                  <a:srgbClr val="FFFFFF"/>
                </a:solidFill>
              </a:rPr>
              <a:t>Attendance Metric Goals</a:t>
            </a:r>
          </a:p>
        </p:txBody>
      </p:sp>
      <p:grpSp>
        <p:nvGrpSpPr>
          <p:cNvPr id="5" name="Group 4"/>
          <p:cNvGrpSpPr/>
          <p:nvPr/>
        </p:nvGrpSpPr>
        <p:grpSpPr>
          <a:xfrm>
            <a:off x="189837" y="1124543"/>
            <a:ext cx="590465" cy="590465"/>
            <a:chOff x="568603" y="904483"/>
            <a:chExt cx="626167" cy="626167"/>
          </a:xfrm>
        </p:grpSpPr>
        <p:sp>
          <p:nvSpPr>
            <p:cNvPr id="6" name="Oval 5"/>
            <p:cNvSpPr/>
            <p:nvPr/>
          </p:nvSpPr>
          <p:spPr>
            <a:xfrm>
              <a:off x="568603" y="904483"/>
              <a:ext cx="626167" cy="62616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63"/>
            </a:p>
          </p:txBody>
        </p:sp>
        <p:pic>
          <p:nvPicPr>
            <p:cNvPr id="7" name="Picture 6" descr="Pupil-Services_logo.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3845" y="968912"/>
              <a:ext cx="479706" cy="497310"/>
            </a:xfrm>
            <a:prstGeom prst="rect">
              <a:avLst/>
            </a:prstGeom>
          </p:spPr>
        </p:pic>
      </p:grpSp>
      <p:sp>
        <p:nvSpPr>
          <p:cNvPr id="9" name="Content Placeholder 2"/>
          <p:cNvSpPr txBox="1">
            <a:spLocks/>
          </p:cNvSpPr>
          <p:nvPr/>
        </p:nvSpPr>
        <p:spPr bwMode="auto">
          <a:xfrm>
            <a:off x="1066886" y="4045529"/>
            <a:ext cx="8255246" cy="2372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19088" indent="-319088" algn="l" rtl="0" eaLnBrk="0" fontAlgn="base" hangingPunct="0">
              <a:spcBef>
                <a:spcPts val="700"/>
              </a:spcBef>
              <a:spcAft>
                <a:spcPct val="0"/>
              </a:spcAft>
              <a:buClr>
                <a:schemeClr val="accent2"/>
              </a:buClr>
              <a:buSzPct val="100000"/>
              <a:buFont typeface="Arial" pitchFamily="34" charset="0"/>
              <a:buChar char="•"/>
              <a:defRPr sz="2900" kern="1200">
                <a:solidFill>
                  <a:schemeClr val="tx1"/>
                </a:solidFill>
                <a:latin typeface="Calibri" pitchFamily="34" charset="0"/>
                <a:ea typeface="Calibri" charset="0"/>
                <a:cs typeface="Calibri" pitchFamily="34" charset="0"/>
              </a:defRPr>
            </a:lvl1pPr>
            <a:lvl2pPr marL="639763" indent="-273050" algn="l" rtl="0" eaLnBrk="0" fontAlgn="base" hangingPunct="0">
              <a:spcBef>
                <a:spcPts val="550"/>
              </a:spcBef>
              <a:spcAft>
                <a:spcPct val="0"/>
              </a:spcAft>
              <a:buClr>
                <a:schemeClr val="accent1"/>
              </a:buClr>
              <a:buSzPct val="100000"/>
              <a:buFont typeface="Arial" pitchFamily="34" charset="0"/>
              <a:buChar char="•"/>
              <a:defRPr sz="2600" kern="1200">
                <a:solidFill>
                  <a:schemeClr val="tx1"/>
                </a:solidFill>
                <a:latin typeface="Calibri" pitchFamily="34" charset="0"/>
                <a:ea typeface="Calibri" charset="0"/>
                <a:cs typeface="Calibri" pitchFamily="34" charset="0"/>
              </a:defRPr>
            </a:lvl2pPr>
            <a:lvl3pPr marL="914400" indent="-228600" algn="l" rtl="0" eaLnBrk="0" fontAlgn="base" hangingPunct="0">
              <a:spcBef>
                <a:spcPts val="500"/>
              </a:spcBef>
              <a:spcAft>
                <a:spcPct val="0"/>
              </a:spcAft>
              <a:buClr>
                <a:schemeClr val="accent2"/>
              </a:buClr>
              <a:buSzPct val="100000"/>
              <a:buFont typeface="Arial" pitchFamily="34" charset="0"/>
              <a:buChar char="•"/>
              <a:defRPr sz="2300" kern="1200">
                <a:solidFill>
                  <a:schemeClr val="tx1"/>
                </a:solidFill>
                <a:latin typeface="Calibri" pitchFamily="34" charset="0"/>
                <a:ea typeface="Calibri" charset="0"/>
                <a:cs typeface="Calibri" pitchFamily="34" charset="0"/>
              </a:defRPr>
            </a:lvl3pPr>
            <a:lvl4pPr marL="1371600" indent="-228600" algn="l" rtl="0" eaLnBrk="0" fontAlgn="base" hangingPunct="0">
              <a:spcBef>
                <a:spcPts val="400"/>
              </a:spcBef>
              <a:spcAft>
                <a:spcPct val="0"/>
              </a:spcAft>
              <a:buClr>
                <a:srgbClr val="A5AB81"/>
              </a:buClr>
              <a:buSzPct val="100000"/>
              <a:buFont typeface="Arial" pitchFamily="34" charset="0"/>
              <a:buChar char="•"/>
              <a:defRPr sz="2000" kern="1200">
                <a:solidFill>
                  <a:schemeClr val="tx1"/>
                </a:solidFill>
                <a:latin typeface="Calibri" pitchFamily="34" charset="0"/>
                <a:ea typeface="Calibri" charset="0"/>
                <a:cs typeface="Calibri" pitchFamily="34" charset="0"/>
              </a:defRPr>
            </a:lvl4pPr>
            <a:lvl5pPr marL="1828800" indent="-228600" algn="l" rtl="0" eaLnBrk="0" fontAlgn="base" hangingPunct="0">
              <a:spcBef>
                <a:spcPts val="400"/>
              </a:spcBef>
              <a:spcAft>
                <a:spcPct val="0"/>
              </a:spcAft>
              <a:buClr>
                <a:srgbClr val="D8B25C"/>
              </a:buClr>
              <a:buSzPct val="100000"/>
              <a:buFont typeface="Arial" pitchFamily="34" charset="0"/>
              <a:buChar char="•"/>
              <a:defRPr sz="2000" kern="1200">
                <a:solidFill>
                  <a:schemeClr val="tx1"/>
                </a:solidFill>
                <a:latin typeface="Calibri" pitchFamily="34" charset="0"/>
                <a:ea typeface="Calibri" charset="0"/>
                <a:cs typeface="Calibri" pitchFamily="34" charset="0"/>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0" indent="0">
              <a:buNone/>
            </a:pPr>
            <a:endParaRPr lang="en-US" sz="1600"/>
          </a:p>
          <a:p>
            <a:pPr marL="0" indent="0">
              <a:buNone/>
            </a:pPr>
            <a:r>
              <a:rPr lang="en-US" sz="1600"/>
              <a:t>The 2018-19 District attendance goal is for:</a:t>
            </a:r>
          </a:p>
          <a:p>
            <a:r>
              <a:rPr lang="en-US" sz="1600" b="1">
                <a:solidFill>
                  <a:srgbClr val="FF0000"/>
                </a:solidFill>
              </a:rPr>
              <a:t>70% or more </a:t>
            </a:r>
            <a:r>
              <a:rPr lang="en-US" sz="1600"/>
              <a:t>of students with Excellent attendance (7 or less absences)</a:t>
            </a:r>
          </a:p>
          <a:p>
            <a:r>
              <a:rPr lang="en-US" sz="1600" b="1">
                <a:solidFill>
                  <a:srgbClr val="FF0000"/>
                </a:solidFill>
              </a:rPr>
              <a:t>9% or less </a:t>
            </a:r>
            <a:r>
              <a:rPr lang="en-US" sz="1600"/>
              <a:t>of students Chronically absent </a:t>
            </a:r>
          </a:p>
          <a:p>
            <a:pPr marL="320675" lvl="1" indent="0">
              <a:buNone/>
            </a:pPr>
            <a:r>
              <a:rPr lang="en-US" sz="1600"/>
              <a:t>(16 absences or more)</a:t>
            </a:r>
          </a:p>
          <a:p>
            <a:pPr marL="320675" lvl="1" indent="0">
              <a:buNone/>
            </a:pPr>
            <a:endParaRPr lang="en-US" sz="1600"/>
          </a:p>
          <a:p>
            <a:pPr marL="0" indent="0" algn="ctr">
              <a:buNone/>
            </a:pPr>
            <a:r>
              <a:rPr lang="en-US" sz="1600"/>
              <a:t>Schools will review the attendance goals results on a monthly basis</a:t>
            </a:r>
          </a:p>
          <a:p>
            <a:pPr marL="0" indent="0">
              <a:buNone/>
            </a:pPr>
            <a:endParaRPr lang="en-US" sz="2400" i="1"/>
          </a:p>
        </p:txBody>
      </p:sp>
      <p:grpSp>
        <p:nvGrpSpPr>
          <p:cNvPr id="13" name="Group 12"/>
          <p:cNvGrpSpPr/>
          <p:nvPr/>
        </p:nvGrpSpPr>
        <p:grpSpPr>
          <a:xfrm>
            <a:off x="876300" y="1569175"/>
            <a:ext cx="8153400" cy="2437158"/>
            <a:chOff x="872806" y="2015045"/>
            <a:chExt cx="8153400" cy="2437158"/>
          </a:xfrm>
        </p:grpSpPr>
        <p:pic>
          <p:nvPicPr>
            <p:cNvPr id="10" name="Picture 9"/>
            <p:cNvPicPr>
              <a:picLocks noChangeAspect="1"/>
            </p:cNvPicPr>
            <p:nvPr/>
          </p:nvPicPr>
          <p:blipFill rotWithShape="1">
            <a:blip r:embed="rId4"/>
            <a:srcRect l="2083" t="36666" r="21250" b="22593"/>
            <a:stretch/>
          </p:blipFill>
          <p:spPr>
            <a:xfrm>
              <a:off x="872806" y="2015045"/>
              <a:ext cx="8153400" cy="24371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TextBox 10"/>
            <p:cNvSpPr txBox="1"/>
            <p:nvPr/>
          </p:nvSpPr>
          <p:spPr>
            <a:xfrm>
              <a:off x="5309707" y="3759343"/>
              <a:ext cx="714375" cy="338554"/>
            </a:xfrm>
            <a:prstGeom prst="rect">
              <a:avLst/>
            </a:prstGeom>
            <a:solidFill>
              <a:schemeClr val="bg1"/>
            </a:solidFill>
          </p:spPr>
          <p:txBody>
            <a:bodyPr wrap="square" rtlCol="0">
              <a:spAutoFit/>
            </a:bodyPr>
            <a:lstStyle/>
            <a:p>
              <a:pPr algn="ctr"/>
              <a:r>
                <a:rPr lang="en-US" sz="1600" b="1"/>
                <a:t>68%</a:t>
              </a:r>
            </a:p>
          </p:txBody>
        </p:sp>
        <p:sp>
          <p:nvSpPr>
            <p:cNvPr id="12" name="TextBox 11"/>
            <p:cNvSpPr txBox="1"/>
            <p:nvPr/>
          </p:nvSpPr>
          <p:spPr>
            <a:xfrm>
              <a:off x="5309708" y="4113649"/>
              <a:ext cx="714375" cy="338554"/>
            </a:xfrm>
            <a:prstGeom prst="rect">
              <a:avLst/>
            </a:prstGeom>
            <a:solidFill>
              <a:schemeClr val="bg1"/>
            </a:solidFill>
          </p:spPr>
          <p:txBody>
            <a:bodyPr wrap="square" rtlCol="0">
              <a:spAutoFit/>
            </a:bodyPr>
            <a:lstStyle/>
            <a:p>
              <a:pPr algn="ctr"/>
              <a:r>
                <a:rPr lang="en-US" sz="1600" b="1"/>
                <a:t>14.6%</a:t>
              </a:r>
            </a:p>
          </p:txBody>
        </p:sp>
      </p:grpSp>
      <p:sp>
        <p:nvSpPr>
          <p:cNvPr id="3" name="Slide Number Placeholder 2"/>
          <p:cNvSpPr>
            <a:spLocks noGrp="1"/>
          </p:cNvSpPr>
          <p:nvPr>
            <p:ph type="sldNum" sz="quarter" idx="12"/>
          </p:nvPr>
        </p:nvSpPr>
        <p:spPr/>
        <p:txBody>
          <a:bodyPr/>
          <a:lstStyle/>
          <a:p>
            <a:fld id="{A54BDD0D-9D06-4347-9DDF-B78EE7639633}" type="slidenum">
              <a:rPr lang="en-US" smtClean="0"/>
              <a:t>6</a:t>
            </a:fld>
            <a:endParaRPr lang="en-US"/>
          </a:p>
        </p:txBody>
      </p:sp>
      <p:sp>
        <p:nvSpPr>
          <p:cNvPr id="4" name="Footer Placeholder 3"/>
          <p:cNvSpPr>
            <a:spLocks noGrp="1"/>
          </p:cNvSpPr>
          <p:nvPr>
            <p:ph type="ftr" sz="quarter" idx="11"/>
          </p:nvPr>
        </p:nvSpPr>
        <p:spPr/>
        <p:txBody>
          <a:bodyPr/>
          <a:lstStyle/>
          <a:p>
            <a:r>
              <a:rPr lang="en-US" b="1">
                <a:solidFill>
                  <a:schemeClr val="tx1"/>
                </a:solidFill>
              </a:rPr>
              <a:t>Attendance Improvement Plan 2018-19</a:t>
            </a:r>
          </a:p>
        </p:txBody>
      </p:sp>
    </p:spTree>
    <p:extLst>
      <p:ext uri="{BB962C8B-B14F-4D97-AF65-F5344CB8AC3E}">
        <p14:creationId xmlns:p14="http://schemas.microsoft.com/office/powerpoint/2010/main" val="6735046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42938"/>
            <a:ext cx="9906000" cy="109768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63"/>
          </a:p>
        </p:txBody>
      </p:sp>
      <p:sp>
        <p:nvSpPr>
          <p:cNvPr id="5" name="Content Placeholder 4"/>
          <p:cNvSpPr>
            <a:spLocks noGrp="1"/>
          </p:cNvSpPr>
          <p:nvPr>
            <p:ph idx="1"/>
          </p:nvPr>
        </p:nvSpPr>
        <p:spPr>
          <a:xfrm>
            <a:off x="564204" y="1748980"/>
            <a:ext cx="9517439" cy="5109019"/>
          </a:xfrm>
        </p:spPr>
        <p:txBody>
          <a:bodyPr>
            <a:normAutofit/>
          </a:bodyPr>
          <a:lstStyle/>
          <a:p>
            <a:pPr marL="0" indent="0">
              <a:buNone/>
            </a:pPr>
            <a:r>
              <a:rPr lang="en-US" sz="2400" b="1"/>
              <a:t>To help students improve their attendance every school will implement these practices:</a:t>
            </a:r>
          </a:p>
          <a:p>
            <a:pPr marL="1160859" lvl="2" indent="-417909">
              <a:buFont typeface="+mj-lt"/>
              <a:buAutoNum type="arabicPeriod"/>
            </a:pPr>
            <a:r>
              <a:rPr lang="en-US" sz="2100"/>
              <a:t>Principals will send a Clear, Consistent Attendance message </a:t>
            </a:r>
          </a:p>
          <a:p>
            <a:pPr marL="1114425" lvl="3" indent="0">
              <a:buNone/>
            </a:pPr>
            <a:r>
              <a:rPr lang="en-US" sz="2100" i="1">
                <a:solidFill>
                  <a:srgbClr val="FF0000"/>
                </a:solidFill>
              </a:rPr>
              <a:t>Examples: Letters, Blackboard Connect Messages, Newsletters, PA announcements, Parent Meetings, Parent Teacher Conferences, </a:t>
            </a:r>
          </a:p>
          <a:p>
            <a:pPr marL="1114425" lvl="3" indent="0">
              <a:buNone/>
            </a:pPr>
            <a:r>
              <a:rPr lang="en-US" sz="2100" i="1">
                <a:solidFill>
                  <a:srgbClr val="FF0000"/>
                </a:solidFill>
              </a:rPr>
              <a:t>Back to School Night, Coffee with the Principal</a:t>
            </a:r>
          </a:p>
          <a:p>
            <a:pPr marL="1160859" lvl="2" indent="-417909">
              <a:buFont typeface="+mj-lt"/>
              <a:buAutoNum type="arabicPeriod"/>
            </a:pPr>
            <a:endParaRPr lang="en-US" sz="2100"/>
          </a:p>
          <a:p>
            <a:pPr marL="1160859" lvl="2" indent="-417909">
              <a:buFont typeface="+mj-lt"/>
              <a:buAutoNum type="arabicPeriod"/>
            </a:pPr>
            <a:r>
              <a:rPr lang="en-US" sz="2100"/>
              <a:t>School staff will make Phone Calls to a Targeted Student Group</a:t>
            </a:r>
          </a:p>
          <a:p>
            <a:pPr marL="1114425" lvl="3" indent="0">
              <a:buNone/>
            </a:pPr>
            <a:r>
              <a:rPr lang="en-US" sz="2100" i="1">
                <a:solidFill>
                  <a:srgbClr val="FF0000"/>
                </a:solidFill>
              </a:rPr>
              <a:t>Example: Target students who are chronically absent</a:t>
            </a:r>
          </a:p>
          <a:p>
            <a:pPr marL="1160859" lvl="2" indent="-417909">
              <a:buFont typeface="+mj-lt"/>
              <a:buAutoNum type="arabicPeriod"/>
            </a:pPr>
            <a:endParaRPr lang="en-US" sz="2100"/>
          </a:p>
          <a:p>
            <a:pPr marL="1160859" lvl="2" indent="-417909">
              <a:buFont typeface="+mj-lt"/>
              <a:buAutoNum type="arabicPeriod"/>
            </a:pPr>
            <a:r>
              <a:rPr lang="en-US" sz="2100"/>
              <a:t>School staff will encourage Targeted Group Intervention- Personalized connection/Mentoring </a:t>
            </a:r>
            <a:r>
              <a:rPr lang="en-US" sz="2100" i="1">
                <a:solidFill>
                  <a:srgbClr val="FF0000"/>
                </a:solidFill>
              </a:rPr>
              <a:t>Example: School staff visit student classroom</a:t>
            </a:r>
            <a:endParaRPr lang="en-US" sz="2100"/>
          </a:p>
          <a:p>
            <a:pPr marL="417909" lvl="2" indent="-417909">
              <a:spcBef>
                <a:spcPts val="813"/>
              </a:spcBef>
              <a:buFont typeface="+mj-lt"/>
              <a:buAutoNum type="arabicPeriod"/>
            </a:pPr>
            <a:endParaRPr lang="en-US"/>
          </a:p>
          <a:p>
            <a:pPr marL="0" indent="0">
              <a:buNone/>
            </a:pPr>
            <a:endParaRPr lang="en-US"/>
          </a:p>
          <a:p>
            <a:pPr marL="0" indent="0">
              <a:buNone/>
            </a:pPr>
            <a:endParaRPr lang="en-US"/>
          </a:p>
        </p:txBody>
      </p:sp>
      <p:sp>
        <p:nvSpPr>
          <p:cNvPr id="2" name="TextBox 1"/>
          <p:cNvSpPr txBox="1"/>
          <p:nvPr/>
        </p:nvSpPr>
        <p:spPr>
          <a:xfrm>
            <a:off x="878216" y="796613"/>
            <a:ext cx="8211318" cy="842538"/>
          </a:xfrm>
          <a:prstGeom prst="rect">
            <a:avLst/>
          </a:prstGeom>
          <a:noFill/>
        </p:spPr>
        <p:txBody>
          <a:bodyPr wrap="square" rtlCol="0">
            <a:spAutoFit/>
          </a:bodyPr>
          <a:lstStyle/>
          <a:p>
            <a:r>
              <a:rPr lang="en-US" sz="4875">
                <a:solidFill>
                  <a:schemeClr val="bg1"/>
                </a:solidFill>
              </a:rPr>
              <a:t>How Will We Make Progress</a:t>
            </a:r>
          </a:p>
        </p:txBody>
      </p:sp>
      <p:grpSp>
        <p:nvGrpSpPr>
          <p:cNvPr id="9" name="Group 8"/>
          <p:cNvGrpSpPr/>
          <p:nvPr/>
        </p:nvGrpSpPr>
        <p:grpSpPr>
          <a:xfrm>
            <a:off x="61750" y="1444746"/>
            <a:ext cx="590465" cy="590465"/>
            <a:chOff x="568603" y="904483"/>
            <a:chExt cx="626167" cy="626167"/>
          </a:xfrm>
        </p:grpSpPr>
        <p:sp>
          <p:nvSpPr>
            <p:cNvPr id="10" name="Oval 9"/>
            <p:cNvSpPr/>
            <p:nvPr/>
          </p:nvSpPr>
          <p:spPr>
            <a:xfrm>
              <a:off x="568603" y="904483"/>
              <a:ext cx="626167" cy="62616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63"/>
            </a:p>
          </p:txBody>
        </p:sp>
        <p:pic>
          <p:nvPicPr>
            <p:cNvPr id="11" name="Picture 10" descr="Pupil-Services_logo.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3845" y="968912"/>
              <a:ext cx="479706" cy="497310"/>
            </a:xfrm>
            <a:prstGeom prst="rect">
              <a:avLst/>
            </a:prstGeom>
          </p:spPr>
        </p:pic>
      </p:grpSp>
      <p:sp>
        <p:nvSpPr>
          <p:cNvPr id="4" name="Slide Number Placeholder 3"/>
          <p:cNvSpPr>
            <a:spLocks noGrp="1"/>
          </p:cNvSpPr>
          <p:nvPr>
            <p:ph type="sldNum" sz="quarter" idx="12"/>
          </p:nvPr>
        </p:nvSpPr>
        <p:spPr/>
        <p:txBody>
          <a:bodyPr/>
          <a:lstStyle/>
          <a:p>
            <a:fld id="{A54BDD0D-9D06-4347-9DDF-B78EE7639633}" type="slidenum">
              <a:rPr lang="en-US" smtClean="0"/>
              <a:t>7</a:t>
            </a:fld>
            <a:endParaRPr lang="en-US"/>
          </a:p>
        </p:txBody>
      </p:sp>
      <p:sp>
        <p:nvSpPr>
          <p:cNvPr id="7" name="Footer Placeholder 6"/>
          <p:cNvSpPr>
            <a:spLocks noGrp="1"/>
          </p:cNvSpPr>
          <p:nvPr>
            <p:ph type="ftr" sz="quarter" idx="11"/>
          </p:nvPr>
        </p:nvSpPr>
        <p:spPr/>
        <p:txBody>
          <a:bodyPr/>
          <a:lstStyle/>
          <a:p>
            <a:r>
              <a:rPr lang="en-US" b="1">
                <a:solidFill>
                  <a:schemeClr val="tx1"/>
                </a:solidFill>
              </a:rPr>
              <a:t>Attendance Improvement Plan 2018-19</a:t>
            </a:r>
          </a:p>
        </p:txBody>
      </p:sp>
    </p:spTree>
    <p:extLst>
      <p:ext uri="{BB962C8B-B14F-4D97-AF65-F5344CB8AC3E}">
        <p14:creationId xmlns:p14="http://schemas.microsoft.com/office/powerpoint/2010/main" val="23428109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p:cNvSpPr/>
          <p:nvPr/>
        </p:nvSpPr>
        <p:spPr>
          <a:xfrm>
            <a:off x="0" y="0"/>
            <a:ext cx="9906000" cy="1600201"/>
          </a:xfrm>
          <a:prstGeom prst="rect">
            <a:avLst/>
          </a:prstGeom>
          <a:solidFill>
            <a:srgbClr val="FBB04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BB040"/>
              </a:solidFill>
            </a:endParaRPr>
          </a:p>
        </p:txBody>
      </p:sp>
      <p:sp>
        <p:nvSpPr>
          <p:cNvPr id="30" name="Rectangle 29"/>
          <p:cNvSpPr/>
          <p:nvPr/>
        </p:nvSpPr>
        <p:spPr>
          <a:xfrm>
            <a:off x="4738916" y="1665927"/>
            <a:ext cx="2160317" cy="88913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Ins="365760" rtlCol="0" anchor="ctr">
            <a:spAutoFit/>
          </a:bodyPr>
          <a:lstStyle/>
          <a:p>
            <a:pPr>
              <a:lnSpc>
                <a:spcPts val="2940"/>
              </a:lnSpc>
            </a:pPr>
            <a:r>
              <a:rPr lang="en-US" sz="3200">
                <a:solidFill>
                  <a:srgbClr val="FFFFFF"/>
                </a:solidFill>
              </a:rPr>
              <a:t>Far Below Basic</a:t>
            </a:r>
          </a:p>
        </p:txBody>
      </p:sp>
      <p:sp>
        <p:nvSpPr>
          <p:cNvPr id="31" name="Rectangle 30"/>
          <p:cNvSpPr/>
          <p:nvPr/>
        </p:nvSpPr>
        <p:spPr>
          <a:xfrm>
            <a:off x="5285214" y="1835164"/>
            <a:ext cx="2977901" cy="586784"/>
          </a:xfrm>
          <a:prstGeom prst="rect">
            <a:avLst/>
          </a:prstGeom>
        </p:spPr>
        <p:txBody>
          <a:bodyPr wrap="square" lIns="0" rIns="0">
            <a:spAutoFit/>
          </a:bodyPr>
          <a:lstStyle/>
          <a:p>
            <a:pPr algn="r">
              <a:lnSpc>
                <a:spcPct val="85000"/>
              </a:lnSpc>
            </a:pPr>
            <a:r>
              <a:rPr lang="en-US" sz="2133">
                <a:solidFill>
                  <a:srgbClr val="FFFFFF"/>
                </a:solidFill>
              </a:rPr>
              <a:t>Less that 87%</a:t>
            </a:r>
          </a:p>
          <a:p>
            <a:pPr algn="r">
              <a:lnSpc>
                <a:spcPct val="85000"/>
              </a:lnSpc>
            </a:pPr>
            <a:r>
              <a:rPr lang="en-US" sz="1600">
                <a:solidFill>
                  <a:srgbClr val="FFFFFF"/>
                </a:solidFill>
              </a:rPr>
              <a:t>24 or more absences</a:t>
            </a:r>
          </a:p>
        </p:txBody>
      </p:sp>
      <p:sp>
        <p:nvSpPr>
          <p:cNvPr id="57" name="TextBox 56"/>
          <p:cNvSpPr txBox="1"/>
          <p:nvPr/>
        </p:nvSpPr>
        <p:spPr>
          <a:xfrm>
            <a:off x="157163" y="132604"/>
            <a:ext cx="9253537" cy="1446550"/>
          </a:xfrm>
          <a:prstGeom prst="rect">
            <a:avLst/>
          </a:prstGeom>
          <a:noFill/>
        </p:spPr>
        <p:txBody>
          <a:bodyPr wrap="square" rtlCol="0">
            <a:spAutoFit/>
          </a:bodyPr>
          <a:lstStyle/>
          <a:p>
            <a:pPr algn="ctr"/>
            <a:r>
              <a:rPr lang="en-US" sz="4400">
                <a:solidFill>
                  <a:srgbClr val="FFFFFF"/>
                </a:solidFill>
                <a:latin typeface="Avenir"/>
                <a:cs typeface="Avenir"/>
              </a:rPr>
              <a:t>Improving Attendance of </a:t>
            </a:r>
          </a:p>
          <a:p>
            <a:pPr algn="ctr"/>
            <a:r>
              <a:rPr lang="en-US" sz="4400">
                <a:solidFill>
                  <a:srgbClr val="FFFFFF"/>
                </a:solidFill>
                <a:latin typeface="Avenir"/>
                <a:cs typeface="Avenir"/>
              </a:rPr>
              <a:t>Every Student </a:t>
            </a:r>
          </a:p>
        </p:txBody>
      </p:sp>
      <p:sp>
        <p:nvSpPr>
          <p:cNvPr id="12" name="Content Placeholder 2"/>
          <p:cNvSpPr>
            <a:spLocks noGrp="1"/>
          </p:cNvSpPr>
          <p:nvPr>
            <p:ph idx="1"/>
          </p:nvPr>
        </p:nvSpPr>
        <p:spPr>
          <a:xfrm>
            <a:off x="4783931" y="1944928"/>
            <a:ext cx="4620786" cy="4600649"/>
          </a:xfrm>
        </p:spPr>
        <p:txBody>
          <a:bodyPr vert="horz" lIns="91440" tIns="45720" rIns="91440" bIns="45720" rtlCol="0" anchor="t">
            <a:normAutofit/>
          </a:bodyPr>
          <a:lstStyle/>
          <a:p>
            <a:r>
              <a:rPr lang="en-US" dirty="0">
                <a:latin typeface="Avenir Book"/>
                <a:cs typeface="Avenir Book"/>
              </a:rPr>
              <a:t>This plan is about all schools providing the support to every student so that all students can improve their attendance.</a:t>
            </a:r>
          </a:p>
        </p:txBody>
      </p:sp>
      <p:pic>
        <p:nvPicPr>
          <p:cNvPr id="8" name="Picture 5" descr="Image result for parents as teach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948833"/>
            <a:ext cx="4738917" cy="3554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8" descr="LAUSD_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03606" y="5755210"/>
            <a:ext cx="689974" cy="694114"/>
          </a:xfrm>
          <a:prstGeom prst="rect">
            <a:avLst/>
          </a:prstGeom>
        </p:spPr>
      </p:pic>
      <p:sp>
        <p:nvSpPr>
          <p:cNvPr id="2" name="Slide Number Placeholder 1"/>
          <p:cNvSpPr>
            <a:spLocks noGrp="1"/>
          </p:cNvSpPr>
          <p:nvPr>
            <p:ph type="sldNum" sz="quarter" idx="12"/>
          </p:nvPr>
        </p:nvSpPr>
        <p:spPr/>
        <p:txBody>
          <a:bodyPr/>
          <a:lstStyle/>
          <a:p>
            <a:fld id="{A54BDD0D-9D06-4347-9DDF-B78EE7639633}" type="slidenum">
              <a:rPr lang="en-US" smtClean="0"/>
              <a:t>8</a:t>
            </a:fld>
            <a:endParaRPr lang="en-US"/>
          </a:p>
        </p:txBody>
      </p:sp>
      <p:sp>
        <p:nvSpPr>
          <p:cNvPr id="3" name="Footer Placeholder 2"/>
          <p:cNvSpPr>
            <a:spLocks noGrp="1"/>
          </p:cNvSpPr>
          <p:nvPr>
            <p:ph type="ftr" sz="quarter" idx="11"/>
          </p:nvPr>
        </p:nvSpPr>
        <p:spPr/>
        <p:txBody>
          <a:bodyPr/>
          <a:lstStyle/>
          <a:p>
            <a:r>
              <a:rPr lang="en-US" b="1">
                <a:solidFill>
                  <a:schemeClr val="tx1"/>
                </a:solidFill>
              </a:rPr>
              <a:t>Attendance Improvement Plan 2018-19</a:t>
            </a:r>
          </a:p>
        </p:txBody>
      </p:sp>
    </p:spTree>
    <p:extLst>
      <p:ext uri="{BB962C8B-B14F-4D97-AF65-F5344CB8AC3E}">
        <p14:creationId xmlns:p14="http://schemas.microsoft.com/office/powerpoint/2010/main" val="1854852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906000" cy="1600201"/>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a:solidFill>
                  <a:schemeClr val="bg1"/>
                </a:solidFill>
                <a:latin typeface="Avenir Book"/>
                <a:cs typeface="Avenir Book"/>
              </a:rPr>
              <a:t>LAUSD Attendance Goals</a:t>
            </a:r>
          </a:p>
        </p:txBody>
      </p:sp>
      <p:sp>
        <p:nvSpPr>
          <p:cNvPr id="3" name="Content Placeholder 2"/>
          <p:cNvSpPr>
            <a:spLocks noGrp="1"/>
          </p:cNvSpPr>
          <p:nvPr>
            <p:ph idx="1"/>
          </p:nvPr>
        </p:nvSpPr>
        <p:spPr>
          <a:xfrm>
            <a:off x="495300" y="1831114"/>
            <a:ext cx="8915400" cy="3910346"/>
          </a:xfrm>
        </p:spPr>
        <p:txBody>
          <a:bodyPr>
            <a:normAutofit/>
          </a:bodyPr>
          <a:lstStyle/>
          <a:p>
            <a:pPr marL="0" indent="0">
              <a:buNone/>
            </a:pPr>
            <a:endParaRPr lang="en-US" sz="4800">
              <a:latin typeface="Avenir Book"/>
              <a:ea typeface="Tahoma" panose="020B0604030504040204" pitchFamily="34" charset="0"/>
              <a:cs typeface="Avenir Book"/>
            </a:endParaRPr>
          </a:p>
          <a:p>
            <a:pPr marL="0" indent="0" algn="ctr">
              <a:buNone/>
            </a:pPr>
            <a:r>
              <a:rPr lang="en-US" sz="6000" b="1">
                <a:solidFill>
                  <a:srgbClr val="0070C0"/>
                </a:solidFill>
                <a:latin typeface="Avenir Book"/>
                <a:ea typeface="Tahoma" panose="020B0604030504040204" pitchFamily="34" charset="0"/>
                <a:cs typeface="Avenir Book"/>
              </a:rPr>
              <a:t>No more than 7 absences all year.</a:t>
            </a:r>
          </a:p>
          <a:p>
            <a:pPr marL="0" indent="0">
              <a:buNone/>
            </a:pPr>
            <a:endParaRPr lang="en-US" sz="4400">
              <a:latin typeface="Avenir Book"/>
              <a:cs typeface="Avenir Book"/>
            </a:endParaRPr>
          </a:p>
        </p:txBody>
      </p:sp>
      <p:pic>
        <p:nvPicPr>
          <p:cNvPr id="5" name="Picture 4" descr="LAUSD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50122" y="5701849"/>
            <a:ext cx="689974" cy="694114"/>
          </a:xfrm>
          <a:prstGeom prst="rect">
            <a:avLst/>
          </a:prstGeom>
        </p:spPr>
      </p:pic>
      <p:sp>
        <p:nvSpPr>
          <p:cNvPr id="4" name="Slide Number Placeholder 3"/>
          <p:cNvSpPr>
            <a:spLocks noGrp="1"/>
          </p:cNvSpPr>
          <p:nvPr>
            <p:ph type="sldNum" sz="quarter" idx="12"/>
          </p:nvPr>
        </p:nvSpPr>
        <p:spPr/>
        <p:txBody>
          <a:bodyPr/>
          <a:lstStyle/>
          <a:p>
            <a:fld id="{A54BDD0D-9D06-4347-9DDF-B78EE7639633}" type="slidenum">
              <a:rPr lang="en-US" smtClean="0"/>
              <a:t>9</a:t>
            </a:fld>
            <a:endParaRPr lang="en-US"/>
          </a:p>
        </p:txBody>
      </p:sp>
    </p:spTree>
    <p:extLst>
      <p:ext uri="{BB962C8B-B14F-4D97-AF65-F5344CB8AC3E}">
        <p14:creationId xmlns:p14="http://schemas.microsoft.com/office/powerpoint/2010/main" val="2198843179"/>
      </p:ext>
    </p:extLst>
  </p:cSld>
  <p:clrMapOvr>
    <a:masterClrMapping/>
  </p:clrMapOvr>
</p:sld>
</file>

<file path=ppt/theme/theme1.xml><?xml version="1.0" encoding="utf-8"?>
<a:theme xmlns:a="http://schemas.openxmlformats.org/drawingml/2006/main" name="Office Theme">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3112</Words>
  <Application>Microsoft Macintosh PowerPoint</Application>
  <PresentationFormat>A4 Paper (210x297 mm)</PresentationFormat>
  <Paragraphs>384</Paragraphs>
  <Slides>29</Slides>
  <Notes>24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Arial</vt:lpstr>
      <vt:lpstr>Avenir Book</vt:lpstr>
      <vt:lpstr>Avenir Roman</vt:lpstr>
      <vt:lpstr>Calibri</vt:lpstr>
      <vt:lpstr>Rockwell</vt:lpstr>
      <vt:lpstr>Times New Roman</vt:lpstr>
      <vt:lpstr>Office Theme</vt:lpstr>
      <vt:lpstr>PowerPoint Presentation</vt:lpstr>
      <vt:lpstr>Objectives</vt:lpstr>
      <vt:lpstr>PowerPoint Presentation</vt:lpstr>
      <vt:lpstr>PowerPoint Presentation</vt:lpstr>
      <vt:lpstr> Educate All- This is Fundamental </vt:lpstr>
      <vt:lpstr>Attendance Metric Goals</vt:lpstr>
      <vt:lpstr>PowerPoint Presentation</vt:lpstr>
      <vt:lpstr>PowerPoint Presentation</vt:lpstr>
      <vt:lpstr>LAUSD Attendance Goals</vt:lpstr>
      <vt:lpstr>PowerPoint Presentation</vt:lpstr>
      <vt:lpstr>What Does California Law Say  About School Attendance?</vt:lpstr>
      <vt:lpstr>Did you Know: California Law holds  Parents Responsibe</vt:lpstr>
      <vt:lpstr>Why is Attendance Important?</vt:lpstr>
      <vt:lpstr>If Students Are Not in School,  They Cannot Learn</vt:lpstr>
      <vt:lpstr>Potential Lifelong Consequences</vt:lpstr>
      <vt:lpstr>PowerPoint Presentation</vt:lpstr>
      <vt:lpstr>PowerPoint Presentation</vt:lpstr>
      <vt:lpstr>PowerPoint Presentation</vt:lpstr>
      <vt:lpstr>What Parents Can Do</vt:lpstr>
      <vt:lpstr>What Students Can Do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LAUSD User</dc:creator>
  <cp:lastModifiedBy>Camp, Morena</cp:lastModifiedBy>
  <cp:revision>46</cp:revision>
  <cp:lastPrinted>1601-01-01T00:00:00Z</cp:lastPrinted>
  <dcterms:created xsi:type="dcterms:W3CDTF">1601-01-01T00:00:00Z</dcterms:created>
  <dcterms:modified xsi:type="dcterms:W3CDTF">2020-12-29T23:11:11Z</dcterms:modified>
</cp:coreProperties>
</file>